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35" r:id="rId2"/>
    <p:sldMasterId id="2147483747" r:id="rId3"/>
    <p:sldMasterId id="2147483759" r:id="rId4"/>
    <p:sldMasterId id="2147483771" r:id="rId5"/>
    <p:sldMasterId id="2147483783" r:id="rId6"/>
    <p:sldMasterId id="2147483795" r:id="rId7"/>
    <p:sldMasterId id="2147483807" r:id="rId8"/>
    <p:sldMasterId id="2147483819" r:id="rId9"/>
    <p:sldMasterId id="2147483831" r:id="rId10"/>
  </p:sldMasterIdLst>
  <p:notesMasterIdLst>
    <p:notesMasterId r:id="rId49"/>
  </p:notesMasterIdLst>
  <p:handoutMasterIdLst>
    <p:handoutMasterId r:id="rId50"/>
  </p:handoutMasterIdLst>
  <p:sldIdLst>
    <p:sldId id="472" r:id="rId11"/>
    <p:sldId id="555" r:id="rId12"/>
    <p:sldId id="567" r:id="rId13"/>
    <p:sldId id="458" r:id="rId14"/>
    <p:sldId id="418" r:id="rId15"/>
    <p:sldId id="455" r:id="rId16"/>
    <p:sldId id="354" r:id="rId17"/>
    <p:sldId id="456" r:id="rId18"/>
    <p:sldId id="454" r:id="rId19"/>
    <p:sldId id="558" r:id="rId20"/>
    <p:sldId id="569" r:id="rId21"/>
    <p:sldId id="554" r:id="rId22"/>
    <p:sldId id="568" r:id="rId23"/>
    <p:sldId id="578" r:id="rId24"/>
    <p:sldId id="579" r:id="rId25"/>
    <p:sldId id="586" r:id="rId26"/>
    <p:sldId id="571" r:id="rId27"/>
    <p:sldId id="572" r:id="rId28"/>
    <p:sldId id="589" r:id="rId29"/>
    <p:sldId id="573" r:id="rId30"/>
    <p:sldId id="574" r:id="rId31"/>
    <p:sldId id="575" r:id="rId32"/>
    <p:sldId id="576" r:id="rId33"/>
    <p:sldId id="580" r:id="rId34"/>
    <p:sldId id="585" r:id="rId35"/>
    <p:sldId id="582" r:id="rId36"/>
    <p:sldId id="583" r:id="rId37"/>
    <p:sldId id="584" r:id="rId38"/>
    <p:sldId id="570" r:id="rId39"/>
    <p:sldId id="588" r:id="rId40"/>
    <p:sldId id="561" r:id="rId41"/>
    <p:sldId id="587" r:id="rId42"/>
    <p:sldId id="562" r:id="rId43"/>
    <p:sldId id="563" r:id="rId44"/>
    <p:sldId id="564" r:id="rId45"/>
    <p:sldId id="565" r:id="rId46"/>
    <p:sldId id="566" r:id="rId47"/>
    <p:sldId id="590" r:id="rId48"/>
  </p:sldIdLst>
  <p:sldSz cx="9144000" cy="6858000" type="screen4x3"/>
  <p:notesSz cx="6888163" cy="96234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B9139"/>
    <a:srgbClr val="E77E2B"/>
    <a:srgbClr val="F5FBF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6" autoAdjust="0"/>
    <p:restoredTop sz="93900" autoAdjust="0"/>
  </p:normalViewPr>
  <p:slideViewPr>
    <p:cSldViewPr>
      <p:cViewPr>
        <p:scale>
          <a:sx n="69" d="100"/>
          <a:sy n="69" d="100"/>
        </p:scale>
        <p:origin x="1064" y="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BF06C-4138-CA4C-9A7F-F000F7655288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869F27-F1D1-DC4D-B7E6-DFB3C592AAE4}">
      <dgm:prSet phldrT="[Text]"/>
      <dgm:spPr/>
      <dgm:t>
        <a:bodyPr/>
        <a:lstStyle/>
        <a:p>
          <a:r>
            <a:rPr lang="en-US" dirty="0" smtClean="0"/>
            <a:t>Seminar</a:t>
          </a:r>
          <a:endParaRPr lang="en-US" dirty="0"/>
        </a:p>
      </dgm:t>
    </dgm:pt>
    <dgm:pt modelId="{B1A59F68-2570-7C4A-AEA4-3EE8226B7A31}" type="parTrans" cxnId="{6556A79B-3F30-F542-AB28-972D48BE4516}">
      <dgm:prSet/>
      <dgm:spPr/>
      <dgm:t>
        <a:bodyPr/>
        <a:lstStyle/>
        <a:p>
          <a:endParaRPr lang="en-US"/>
        </a:p>
      </dgm:t>
    </dgm:pt>
    <dgm:pt modelId="{796D5875-CF05-A04F-AA63-781047909243}" type="sibTrans" cxnId="{6556A79B-3F30-F542-AB28-972D48BE4516}">
      <dgm:prSet/>
      <dgm:spPr/>
      <dgm:t>
        <a:bodyPr/>
        <a:lstStyle/>
        <a:p>
          <a:endParaRPr lang="en-US"/>
        </a:p>
      </dgm:t>
    </dgm:pt>
    <dgm:pt modelId="{AC71E36D-1AFA-F946-B8B7-A979817E372F}">
      <dgm:prSet phldrT="[Text]"/>
      <dgm:spPr/>
      <dgm:t>
        <a:bodyPr/>
        <a:lstStyle/>
        <a:p>
          <a:r>
            <a:rPr lang="en-US" dirty="0" err="1" smtClean="0"/>
            <a:t>Internasional</a:t>
          </a:r>
          <a:endParaRPr lang="en-US" dirty="0"/>
        </a:p>
      </dgm:t>
    </dgm:pt>
    <dgm:pt modelId="{F3ECC616-6717-6946-B165-418FE29E4FCA}" type="parTrans" cxnId="{9B1D8C90-F880-1F47-B566-00847D3867DB}">
      <dgm:prSet/>
      <dgm:spPr/>
      <dgm:t>
        <a:bodyPr/>
        <a:lstStyle/>
        <a:p>
          <a:endParaRPr lang="en-US"/>
        </a:p>
      </dgm:t>
    </dgm:pt>
    <dgm:pt modelId="{7CEEC53B-535E-C44B-9BE6-840D05A767A6}" type="sibTrans" cxnId="{9B1D8C90-F880-1F47-B566-00847D3867DB}">
      <dgm:prSet/>
      <dgm:spPr/>
      <dgm:t>
        <a:bodyPr/>
        <a:lstStyle/>
        <a:p>
          <a:endParaRPr lang="en-US"/>
        </a:p>
      </dgm:t>
    </dgm:pt>
    <dgm:pt modelId="{8BE66941-8E9A-2C44-8701-CBED957CD5B8}">
      <dgm:prSet phldrT="[Text]"/>
      <dgm:spPr/>
      <dgm:t>
        <a:bodyPr/>
        <a:lstStyle/>
        <a:p>
          <a:r>
            <a:rPr lang="en-US" dirty="0" smtClean="0"/>
            <a:t>Nasional</a:t>
          </a:r>
          <a:endParaRPr lang="en-US" dirty="0"/>
        </a:p>
      </dgm:t>
    </dgm:pt>
    <dgm:pt modelId="{434BE7C8-4A48-4E45-ABCA-DB5BA367D9C8}" type="parTrans" cxnId="{A0DE34E1-24FA-FE4D-AC34-E82A7507933E}">
      <dgm:prSet/>
      <dgm:spPr/>
      <dgm:t>
        <a:bodyPr/>
        <a:lstStyle/>
        <a:p>
          <a:endParaRPr lang="en-US"/>
        </a:p>
      </dgm:t>
    </dgm:pt>
    <dgm:pt modelId="{9DC29ED3-C808-E140-8C92-23ADE5377D27}" type="sibTrans" cxnId="{A0DE34E1-24FA-FE4D-AC34-E82A7507933E}">
      <dgm:prSet/>
      <dgm:spPr/>
      <dgm:t>
        <a:bodyPr/>
        <a:lstStyle/>
        <a:p>
          <a:endParaRPr lang="en-US"/>
        </a:p>
      </dgm:t>
    </dgm:pt>
    <dgm:pt modelId="{538B8FA1-47EF-F642-B673-72D85D4C3224}">
      <dgm:prSet phldrT="[Text]"/>
      <dgm:spPr/>
      <dgm:t>
        <a:bodyPr/>
        <a:lstStyle/>
        <a:p>
          <a:r>
            <a:rPr lang="en-US" dirty="0" err="1" smtClean="0"/>
            <a:t>Jurnal</a:t>
          </a:r>
          <a:r>
            <a:rPr lang="en-US" dirty="0" smtClean="0"/>
            <a:t> </a:t>
          </a:r>
          <a:r>
            <a:rPr lang="en-US" dirty="0" err="1" smtClean="0"/>
            <a:t>Penelitian</a:t>
          </a:r>
          <a:endParaRPr lang="en-US" dirty="0"/>
        </a:p>
      </dgm:t>
    </dgm:pt>
    <dgm:pt modelId="{FEA0D114-D5E9-3142-95A4-4426B056BF37}" type="parTrans" cxnId="{D0F47E4A-8201-9745-9F5B-B193EAD011C1}">
      <dgm:prSet/>
      <dgm:spPr/>
      <dgm:t>
        <a:bodyPr/>
        <a:lstStyle/>
        <a:p>
          <a:endParaRPr lang="en-US"/>
        </a:p>
      </dgm:t>
    </dgm:pt>
    <dgm:pt modelId="{15E9201B-DD28-9F4C-A2B8-7B0114B05440}" type="sibTrans" cxnId="{D0F47E4A-8201-9745-9F5B-B193EAD011C1}">
      <dgm:prSet/>
      <dgm:spPr/>
      <dgm:t>
        <a:bodyPr/>
        <a:lstStyle/>
        <a:p>
          <a:endParaRPr lang="en-US"/>
        </a:p>
      </dgm:t>
    </dgm:pt>
    <dgm:pt modelId="{3721858F-6DF8-014E-855B-529B7F8DC4CD}">
      <dgm:prSet phldrT="[Text]"/>
      <dgm:spPr/>
      <dgm:t>
        <a:bodyPr/>
        <a:lstStyle/>
        <a:p>
          <a:r>
            <a:rPr lang="en-US" dirty="0" err="1" smtClean="0"/>
            <a:t>Internasional</a:t>
          </a:r>
          <a:endParaRPr lang="en-US" dirty="0"/>
        </a:p>
      </dgm:t>
    </dgm:pt>
    <dgm:pt modelId="{187E90AD-111B-7A48-8B21-D96BF6BE0226}" type="parTrans" cxnId="{64BA7303-9EC4-D94F-924B-CB80D45BABC2}">
      <dgm:prSet/>
      <dgm:spPr/>
      <dgm:t>
        <a:bodyPr/>
        <a:lstStyle/>
        <a:p>
          <a:endParaRPr lang="en-US"/>
        </a:p>
      </dgm:t>
    </dgm:pt>
    <dgm:pt modelId="{374B457E-759F-F549-9CDF-82BE271969F8}" type="sibTrans" cxnId="{64BA7303-9EC4-D94F-924B-CB80D45BABC2}">
      <dgm:prSet/>
      <dgm:spPr/>
      <dgm:t>
        <a:bodyPr/>
        <a:lstStyle/>
        <a:p>
          <a:endParaRPr lang="en-US"/>
        </a:p>
      </dgm:t>
    </dgm:pt>
    <dgm:pt modelId="{7117A3F9-DE8B-2C49-BEB1-7DDA97FF00E7}">
      <dgm:prSet phldrT="[Text]"/>
      <dgm:spPr/>
      <dgm:t>
        <a:bodyPr/>
        <a:lstStyle/>
        <a:p>
          <a:r>
            <a:rPr lang="en-US" dirty="0" smtClean="0"/>
            <a:t>Nasional</a:t>
          </a:r>
          <a:endParaRPr lang="en-US" dirty="0"/>
        </a:p>
      </dgm:t>
    </dgm:pt>
    <dgm:pt modelId="{1D0F7D3E-3B79-2E46-8327-44177E19A002}" type="parTrans" cxnId="{67206883-2A3E-884E-B5B7-C9D79E688B15}">
      <dgm:prSet/>
      <dgm:spPr/>
      <dgm:t>
        <a:bodyPr/>
        <a:lstStyle/>
        <a:p>
          <a:endParaRPr lang="en-US"/>
        </a:p>
      </dgm:t>
    </dgm:pt>
    <dgm:pt modelId="{6E8F4B4E-1D21-EC4C-B5EA-866CCE293EF9}" type="sibTrans" cxnId="{67206883-2A3E-884E-B5B7-C9D79E688B15}">
      <dgm:prSet/>
      <dgm:spPr/>
      <dgm:t>
        <a:bodyPr/>
        <a:lstStyle/>
        <a:p>
          <a:endParaRPr lang="en-US"/>
        </a:p>
      </dgm:t>
    </dgm:pt>
    <dgm:pt modelId="{710B27C7-D5DC-7642-9BD5-740DB486445C}">
      <dgm:prSet phldrT="[Text]"/>
      <dgm:spPr/>
      <dgm:t>
        <a:bodyPr/>
        <a:lstStyle/>
        <a:p>
          <a:r>
            <a:rPr lang="en-US" dirty="0" smtClean="0"/>
            <a:t>HKI</a:t>
          </a:r>
          <a:endParaRPr lang="en-US" dirty="0"/>
        </a:p>
      </dgm:t>
    </dgm:pt>
    <dgm:pt modelId="{153655C1-E6DD-8F4F-83BD-02024836110B}" type="parTrans" cxnId="{7BC25FB3-7781-2F40-AF27-E922B388130D}">
      <dgm:prSet/>
      <dgm:spPr/>
      <dgm:t>
        <a:bodyPr/>
        <a:lstStyle/>
        <a:p>
          <a:endParaRPr lang="en-US"/>
        </a:p>
      </dgm:t>
    </dgm:pt>
    <dgm:pt modelId="{3F18364A-CD08-DC48-A1A6-A268461C1ABD}" type="sibTrans" cxnId="{7BC25FB3-7781-2F40-AF27-E922B388130D}">
      <dgm:prSet/>
      <dgm:spPr/>
      <dgm:t>
        <a:bodyPr/>
        <a:lstStyle/>
        <a:p>
          <a:endParaRPr lang="en-US"/>
        </a:p>
      </dgm:t>
    </dgm:pt>
    <dgm:pt modelId="{24AF0177-92B5-D94C-B4DC-9D52DE7563F0}">
      <dgm:prSet phldrT="[Text]"/>
      <dgm:spPr/>
      <dgm:t>
        <a:bodyPr/>
        <a:lstStyle/>
        <a:p>
          <a:r>
            <a:rPr lang="en-US" dirty="0" err="1" smtClean="0"/>
            <a:t>Hak</a:t>
          </a:r>
          <a:r>
            <a:rPr lang="en-US" dirty="0" smtClean="0"/>
            <a:t> Paten</a:t>
          </a:r>
          <a:endParaRPr lang="en-US" dirty="0"/>
        </a:p>
      </dgm:t>
    </dgm:pt>
    <dgm:pt modelId="{1A75FD82-D91D-0D41-AE4F-42BF878B86D4}" type="parTrans" cxnId="{6BC895D6-270F-B44E-B052-9BBBFB5083C6}">
      <dgm:prSet/>
      <dgm:spPr/>
      <dgm:t>
        <a:bodyPr/>
        <a:lstStyle/>
        <a:p>
          <a:endParaRPr lang="en-US"/>
        </a:p>
      </dgm:t>
    </dgm:pt>
    <dgm:pt modelId="{1A4F431E-39EE-F44C-ACF6-9FFC31D7C5B2}" type="sibTrans" cxnId="{6BC895D6-270F-B44E-B052-9BBBFB5083C6}">
      <dgm:prSet/>
      <dgm:spPr/>
      <dgm:t>
        <a:bodyPr/>
        <a:lstStyle/>
        <a:p>
          <a:endParaRPr lang="en-US"/>
        </a:p>
      </dgm:t>
    </dgm:pt>
    <dgm:pt modelId="{66E3CC51-7E91-7F43-9468-AF93DA61F077}">
      <dgm:prSet phldrT="[Text]"/>
      <dgm:spPr/>
      <dgm:t>
        <a:bodyPr/>
        <a:lstStyle/>
        <a:p>
          <a:r>
            <a:rPr lang="en-US" dirty="0" err="1" smtClean="0"/>
            <a:t>Hak</a:t>
          </a:r>
          <a:r>
            <a:rPr lang="en-US" dirty="0" smtClean="0"/>
            <a:t> </a:t>
          </a:r>
          <a:r>
            <a:rPr lang="en-US" dirty="0" err="1" smtClean="0"/>
            <a:t>Cipta</a:t>
          </a:r>
          <a:endParaRPr lang="en-US" dirty="0"/>
        </a:p>
      </dgm:t>
    </dgm:pt>
    <dgm:pt modelId="{6309D51F-5A9F-D24B-AA3E-C6476C26C7CA}" type="parTrans" cxnId="{BE5520A4-9469-A744-9457-13BF3A7966B0}">
      <dgm:prSet/>
      <dgm:spPr/>
      <dgm:t>
        <a:bodyPr/>
        <a:lstStyle/>
        <a:p>
          <a:endParaRPr lang="en-US"/>
        </a:p>
      </dgm:t>
    </dgm:pt>
    <dgm:pt modelId="{0170A12C-D209-3642-AF88-A6F73B4529C5}" type="sibTrans" cxnId="{BE5520A4-9469-A744-9457-13BF3A7966B0}">
      <dgm:prSet/>
      <dgm:spPr/>
      <dgm:t>
        <a:bodyPr/>
        <a:lstStyle/>
        <a:p>
          <a:endParaRPr lang="en-US"/>
        </a:p>
      </dgm:t>
    </dgm:pt>
    <dgm:pt modelId="{79FBBCA7-D8B3-4446-A826-F74995BD083E}" type="pres">
      <dgm:prSet presAssocID="{FE5BF06C-4138-CA4C-9A7F-F000F765528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BB5020-D596-9240-A17F-1B84F80336B5}" type="pres">
      <dgm:prSet presAssocID="{96869F27-F1D1-DC4D-B7E6-DFB3C592AAE4}" presName="composite" presStyleCnt="0"/>
      <dgm:spPr/>
    </dgm:pt>
    <dgm:pt modelId="{0D909DAA-B832-1A48-B655-578638AC529D}" type="pres">
      <dgm:prSet presAssocID="{96869F27-F1D1-DC4D-B7E6-DFB3C592AAE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28090D-03A8-1745-84C8-7E3F8D69B5A6}" type="pres">
      <dgm:prSet presAssocID="{96869F27-F1D1-DC4D-B7E6-DFB3C592AAE4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07A38-8C2A-AB44-9D4F-C049248F5132}" type="pres">
      <dgm:prSet presAssocID="{796D5875-CF05-A04F-AA63-781047909243}" presName="space" presStyleCnt="0"/>
      <dgm:spPr/>
    </dgm:pt>
    <dgm:pt modelId="{46C665C8-39F4-6946-ABEA-B8AD4A9FC210}" type="pres">
      <dgm:prSet presAssocID="{538B8FA1-47EF-F642-B673-72D85D4C3224}" presName="composite" presStyleCnt="0"/>
      <dgm:spPr/>
    </dgm:pt>
    <dgm:pt modelId="{7A2E37E3-0468-6D4E-A8F4-0DEC7CCFF4B6}" type="pres">
      <dgm:prSet presAssocID="{538B8FA1-47EF-F642-B673-72D85D4C322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A90A92-5763-4945-BD96-BFA82EEA24B2}" type="pres">
      <dgm:prSet presAssocID="{538B8FA1-47EF-F642-B673-72D85D4C322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5A6AA-EBA7-DA4F-9A82-885DC8F41ABE}" type="pres">
      <dgm:prSet presAssocID="{15E9201B-DD28-9F4C-A2B8-7B0114B05440}" presName="space" presStyleCnt="0"/>
      <dgm:spPr/>
    </dgm:pt>
    <dgm:pt modelId="{8D0F7F11-4467-1345-938D-CDB30E5646F6}" type="pres">
      <dgm:prSet presAssocID="{710B27C7-D5DC-7642-9BD5-740DB486445C}" presName="composite" presStyleCnt="0"/>
      <dgm:spPr/>
    </dgm:pt>
    <dgm:pt modelId="{09A4FE88-0B8E-F64C-A7E4-CF0C47B2AAFD}" type="pres">
      <dgm:prSet presAssocID="{710B27C7-D5DC-7642-9BD5-740DB486445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77B342-FAFC-6743-BC81-0DCB1706D908}" type="pres">
      <dgm:prSet presAssocID="{710B27C7-D5DC-7642-9BD5-740DB486445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206883-2A3E-884E-B5B7-C9D79E688B15}" srcId="{538B8FA1-47EF-F642-B673-72D85D4C3224}" destId="{7117A3F9-DE8B-2C49-BEB1-7DDA97FF00E7}" srcOrd="1" destOrd="0" parTransId="{1D0F7D3E-3B79-2E46-8327-44177E19A002}" sibTransId="{6E8F4B4E-1D21-EC4C-B5EA-866CCE293EF9}"/>
    <dgm:cxn modelId="{CFFF315B-D011-6E49-86EA-89DDF84A93AA}" type="presOf" srcId="{538B8FA1-47EF-F642-B673-72D85D4C3224}" destId="{7A2E37E3-0468-6D4E-A8F4-0DEC7CCFF4B6}" srcOrd="0" destOrd="0" presId="urn:microsoft.com/office/officeart/2005/8/layout/hList1"/>
    <dgm:cxn modelId="{6556A79B-3F30-F542-AB28-972D48BE4516}" srcId="{FE5BF06C-4138-CA4C-9A7F-F000F7655288}" destId="{96869F27-F1D1-DC4D-B7E6-DFB3C592AAE4}" srcOrd="0" destOrd="0" parTransId="{B1A59F68-2570-7C4A-AEA4-3EE8226B7A31}" sibTransId="{796D5875-CF05-A04F-AA63-781047909243}"/>
    <dgm:cxn modelId="{A4E572A2-321C-5B4B-A60F-23D91D3D164D}" type="presOf" srcId="{96869F27-F1D1-DC4D-B7E6-DFB3C592AAE4}" destId="{0D909DAA-B832-1A48-B655-578638AC529D}" srcOrd="0" destOrd="0" presId="urn:microsoft.com/office/officeart/2005/8/layout/hList1"/>
    <dgm:cxn modelId="{BB448F91-FDC1-A047-A57F-BEFF460BE03B}" type="presOf" srcId="{AC71E36D-1AFA-F946-B8B7-A979817E372F}" destId="{8128090D-03A8-1745-84C8-7E3F8D69B5A6}" srcOrd="0" destOrd="0" presId="urn:microsoft.com/office/officeart/2005/8/layout/hList1"/>
    <dgm:cxn modelId="{D5243AE1-0418-844A-A5AD-8A6D2E31DC24}" type="presOf" srcId="{710B27C7-D5DC-7642-9BD5-740DB486445C}" destId="{09A4FE88-0B8E-F64C-A7E4-CF0C47B2AAFD}" srcOrd="0" destOrd="0" presId="urn:microsoft.com/office/officeart/2005/8/layout/hList1"/>
    <dgm:cxn modelId="{5E9F4ECC-358C-0B44-B8F2-57A4367832AA}" type="presOf" srcId="{66E3CC51-7E91-7F43-9468-AF93DA61F077}" destId="{BE77B342-FAFC-6743-BC81-0DCB1706D908}" srcOrd="0" destOrd="1" presId="urn:microsoft.com/office/officeart/2005/8/layout/hList1"/>
    <dgm:cxn modelId="{64BA7303-9EC4-D94F-924B-CB80D45BABC2}" srcId="{538B8FA1-47EF-F642-B673-72D85D4C3224}" destId="{3721858F-6DF8-014E-855B-529B7F8DC4CD}" srcOrd="0" destOrd="0" parTransId="{187E90AD-111B-7A48-8B21-D96BF6BE0226}" sibTransId="{374B457E-759F-F549-9CDF-82BE271969F8}"/>
    <dgm:cxn modelId="{7B1994D9-CD26-4C40-A3A3-F29A7489F087}" type="presOf" srcId="{7117A3F9-DE8B-2C49-BEB1-7DDA97FF00E7}" destId="{BFA90A92-5763-4945-BD96-BFA82EEA24B2}" srcOrd="0" destOrd="1" presId="urn:microsoft.com/office/officeart/2005/8/layout/hList1"/>
    <dgm:cxn modelId="{D1AAD59C-37B0-FC45-B611-96DB45438A55}" type="presOf" srcId="{FE5BF06C-4138-CA4C-9A7F-F000F7655288}" destId="{79FBBCA7-D8B3-4446-A826-F74995BD083E}" srcOrd="0" destOrd="0" presId="urn:microsoft.com/office/officeart/2005/8/layout/hList1"/>
    <dgm:cxn modelId="{A0DE34E1-24FA-FE4D-AC34-E82A7507933E}" srcId="{96869F27-F1D1-DC4D-B7E6-DFB3C592AAE4}" destId="{8BE66941-8E9A-2C44-8701-CBED957CD5B8}" srcOrd="1" destOrd="0" parTransId="{434BE7C8-4A48-4E45-ABCA-DB5BA367D9C8}" sibTransId="{9DC29ED3-C808-E140-8C92-23ADE5377D27}"/>
    <dgm:cxn modelId="{9B1D8C90-F880-1F47-B566-00847D3867DB}" srcId="{96869F27-F1D1-DC4D-B7E6-DFB3C592AAE4}" destId="{AC71E36D-1AFA-F946-B8B7-A979817E372F}" srcOrd="0" destOrd="0" parTransId="{F3ECC616-6717-6946-B165-418FE29E4FCA}" sibTransId="{7CEEC53B-535E-C44B-9BE6-840D05A767A6}"/>
    <dgm:cxn modelId="{6BC895D6-270F-B44E-B052-9BBBFB5083C6}" srcId="{710B27C7-D5DC-7642-9BD5-740DB486445C}" destId="{24AF0177-92B5-D94C-B4DC-9D52DE7563F0}" srcOrd="0" destOrd="0" parTransId="{1A75FD82-D91D-0D41-AE4F-42BF878B86D4}" sibTransId="{1A4F431E-39EE-F44C-ACF6-9FFC31D7C5B2}"/>
    <dgm:cxn modelId="{F52B879F-2F8E-C44C-9CF3-4327827DFEDD}" type="presOf" srcId="{3721858F-6DF8-014E-855B-529B7F8DC4CD}" destId="{BFA90A92-5763-4945-BD96-BFA82EEA24B2}" srcOrd="0" destOrd="0" presId="urn:microsoft.com/office/officeart/2005/8/layout/hList1"/>
    <dgm:cxn modelId="{D0F47E4A-8201-9745-9F5B-B193EAD011C1}" srcId="{FE5BF06C-4138-CA4C-9A7F-F000F7655288}" destId="{538B8FA1-47EF-F642-B673-72D85D4C3224}" srcOrd="1" destOrd="0" parTransId="{FEA0D114-D5E9-3142-95A4-4426B056BF37}" sibTransId="{15E9201B-DD28-9F4C-A2B8-7B0114B05440}"/>
    <dgm:cxn modelId="{15CA84B2-2568-BF44-986F-050707EBB1AA}" type="presOf" srcId="{24AF0177-92B5-D94C-B4DC-9D52DE7563F0}" destId="{BE77B342-FAFC-6743-BC81-0DCB1706D908}" srcOrd="0" destOrd="0" presId="urn:microsoft.com/office/officeart/2005/8/layout/hList1"/>
    <dgm:cxn modelId="{BE5520A4-9469-A744-9457-13BF3A7966B0}" srcId="{710B27C7-D5DC-7642-9BD5-740DB486445C}" destId="{66E3CC51-7E91-7F43-9468-AF93DA61F077}" srcOrd="1" destOrd="0" parTransId="{6309D51F-5A9F-D24B-AA3E-C6476C26C7CA}" sibTransId="{0170A12C-D209-3642-AF88-A6F73B4529C5}"/>
    <dgm:cxn modelId="{7BC25FB3-7781-2F40-AF27-E922B388130D}" srcId="{FE5BF06C-4138-CA4C-9A7F-F000F7655288}" destId="{710B27C7-D5DC-7642-9BD5-740DB486445C}" srcOrd="2" destOrd="0" parTransId="{153655C1-E6DD-8F4F-83BD-02024836110B}" sibTransId="{3F18364A-CD08-DC48-A1A6-A268461C1ABD}"/>
    <dgm:cxn modelId="{A7737FB5-CB4F-084B-9656-14F1D3CBD83E}" type="presOf" srcId="{8BE66941-8E9A-2C44-8701-CBED957CD5B8}" destId="{8128090D-03A8-1745-84C8-7E3F8D69B5A6}" srcOrd="0" destOrd="1" presId="urn:microsoft.com/office/officeart/2005/8/layout/hList1"/>
    <dgm:cxn modelId="{B0315A8E-EE91-314D-BB07-CA60484D1A19}" type="presParOf" srcId="{79FBBCA7-D8B3-4446-A826-F74995BD083E}" destId="{49BB5020-D596-9240-A17F-1B84F80336B5}" srcOrd="0" destOrd="0" presId="urn:microsoft.com/office/officeart/2005/8/layout/hList1"/>
    <dgm:cxn modelId="{B18A6AB4-9268-A342-B18C-60DCC5EC7053}" type="presParOf" srcId="{49BB5020-D596-9240-A17F-1B84F80336B5}" destId="{0D909DAA-B832-1A48-B655-578638AC529D}" srcOrd="0" destOrd="0" presId="urn:microsoft.com/office/officeart/2005/8/layout/hList1"/>
    <dgm:cxn modelId="{BFBBFF07-4804-E240-9673-F1F6DF2ADB09}" type="presParOf" srcId="{49BB5020-D596-9240-A17F-1B84F80336B5}" destId="{8128090D-03A8-1745-84C8-7E3F8D69B5A6}" srcOrd="1" destOrd="0" presId="urn:microsoft.com/office/officeart/2005/8/layout/hList1"/>
    <dgm:cxn modelId="{D97AC259-D8D6-F24B-911E-1FD7ABB2D7ED}" type="presParOf" srcId="{79FBBCA7-D8B3-4446-A826-F74995BD083E}" destId="{48607A38-8C2A-AB44-9D4F-C049248F5132}" srcOrd="1" destOrd="0" presId="urn:microsoft.com/office/officeart/2005/8/layout/hList1"/>
    <dgm:cxn modelId="{248478E1-3AE1-1440-9ED7-4854B1634882}" type="presParOf" srcId="{79FBBCA7-D8B3-4446-A826-F74995BD083E}" destId="{46C665C8-39F4-6946-ABEA-B8AD4A9FC210}" srcOrd="2" destOrd="0" presId="urn:microsoft.com/office/officeart/2005/8/layout/hList1"/>
    <dgm:cxn modelId="{43897C7D-28DF-3345-83FA-B409997BC6C2}" type="presParOf" srcId="{46C665C8-39F4-6946-ABEA-B8AD4A9FC210}" destId="{7A2E37E3-0468-6D4E-A8F4-0DEC7CCFF4B6}" srcOrd="0" destOrd="0" presId="urn:microsoft.com/office/officeart/2005/8/layout/hList1"/>
    <dgm:cxn modelId="{5686BCB9-1452-C44B-898B-7B6D7BC2CDF2}" type="presParOf" srcId="{46C665C8-39F4-6946-ABEA-B8AD4A9FC210}" destId="{BFA90A92-5763-4945-BD96-BFA82EEA24B2}" srcOrd="1" destOrd="0" presId="urn:microsoft.com/office/officeart/2005/8/layout/hList1"/>
    <dgm:cxn modelId="{81691BAB-8F7B-EC4B-BA30-0F95397E063D}" type="presParOf" srcId="{79FBBCA7-D8B3-4446-A826-F74995BD083E}" destId="{4F05A6AA-EBA7-DA4F-9A82-885DC8F41ABE}" srcOrd="3" destOrd="0" presId="urn:microsoft.com/office/officeart/2005/8/layout/hList1"/>
    <dgm:cxn modelId="{225627FD-88D6-704B-B881-E02CDE710A79}" type="presParOf" srcId="{79FBBCA7-D8B3-4446-A826-F74995BD083E}" destId="{8D0F7F11-4467-1345-938D-CDB30E5646F6}" srcOrd="4" destOrd="0" presId="urn:microsoft.com/office/officeart/2005/8/layout/hList1"/>
    <dgm:cxn modelId="{7717F1A9-D98E-CF4A-9A73-3FED95FAF8F2}" type="presParOf" srcId="{8D0F7F11-4467-1345-938D-CDB30E5646F6}" destId="{09A4FE88-0B8E-F64C-A7E4-CF0C47B2AAFD}" srcOrd="0" destOrd="0" presId="urn:microsoft.com/office/officeart/2005/8/layout/hList1"/>
    <dgm:cxn modelId="{AAAC2B7F-F5E9-0E4B-A6C9-22C9FC0EC7BA}" type="presParOf" srcId="{8D0F7F11-4467-1345-938D-CDB30E5646F6}" destId="{BE77B342-FAFC-6743-BC81-0DCB1706D90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7CE23C-480E-6B4D-8EDE-731B62F2167E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32AE44-B8E8-0149-864A-160F794F0939}">
      <dgm:prSet phldrT="[Text]"/>
      <dgm:spPr/>
      <dgm:t>
        <a:bodyPr/>
        <a:lstStyle/>
        <a:p>
          <a:r>
            <a:rPr lang="en-US" dirty="0" err="1" smtClean="0">
              <a:solidFill>
                <a:schemeClr val="tx2"/>
              </a:solidFill>
            </a:rPr>
            <a:t>Bimbingan</a:t>
          </a:r>
          <a:r>
            <a:rPr lang="en-US" dirty="0" smtClean="0">
              <a:solidFill>
                <a:schemeClr val="tx2"/>
              </a:solidFill>
            </a:rPr>
            <a:t> PKM</a:t>
          </a:r>
          <a:endParaRPr lang="en-US" dirty="0">
            <a:solidFill>
              <a:schemeClr val="tx2"/>
            </a:solidFill>
          </a:endParaRPr>
        </a:p>
      </dgm:t>
    </dgm:pt>
    <dgm:pt modelId="{55E11541-9AD6-DF4D-84AD-80E1652337D9}" type="parTrans" cxnId="{86DD7A9E-DEF4-DC48-9BB3-B3079FB5746F}">
      <dgm:prSet/>
      <dgm:spPr/>
      <dgm:t>
        <a:bodyPr/>
        <a:lstStyle/>
        <a:p>
          <a:endParaRPr lang="en-US"/>
        </a:p>
      </dgm:t>
    </dgm:pt>
    <dgm:pt modelId="{EE42765A-5F34-C142-8BBE-476092A03CED}" type="sibTrans" cxnId="{86DD7A9E-DEF4-DC48-9BB3-B3079FB5746F}">
      <dgm:prSet/>
      <dgm:spPr/>
      <dgm:t>
        <a:bodyPr/>
        <a:lstStyle/>
        <a:p>
          <a:endParaRPr lang="en-US"/>
        </a:p>
      </dgm:t>
    </dgm:pt>
    <dgm:pt modelId="{29FBA85D-F9AD-8F49-861B-A6897E0556F2}">
      <dgm:prSet phldrT="[Text]"/>
      <dgm:spPr/>
      <dgm:t>
        <a:bodyPr/>
        <a:lstStyle/>
        <a:p>
          <a:r>
            <a:rPr lang="en-US" dirty="0" err="1" smtClean="0">
              <a:solidFill>
                <a:schemeClr val="tx2"/>
              </a:solidFill>
            </a:rPr>
            <a:t>Hibah</a:t>
          </a:r>
          <a:r>
            <a:rPr lang="en-US" dirty="0" smtClean="0">
              <a:solidFill>
                <a:schemeClr val="tx2"/>
              </a:solidFill>
            </a:rPr>
            <a:t> KK</a:t>
          </a:r>
          <a:endParaRPr lang="en-US" dirty="0">
            <a:solidFill>
              <a:schemeClr val="tx2"/>
            </a:solidFill>
          </a:endParaRPr>
        </a:p>
      </dgm:t>
    </dgm:pt>
    <dgm:pt modelId="{0C282D50-7151-8749-BE1B-4E4C5100BD60}" type="parTrans" cxnId="{996F078D-A925-6E4E-AFA3-CCFA635FC18E}">
      <dgm:prSet/>
      <dgm:spPr/>
      <dgm:t>
        <a:bodyPr/>
        <a:lstStyle/>
        <a:p>
          <a:endParaRPr lang="en-US"/>
        </a:p>
      </dgm:t>
    </dgm:pt>
    <dgm:pt modelId="{38DC09C0-009E-2D4A-A429-4B452D44BC6A}" type="sibTrans" cxnId="{996F078D-A925-6E4E-AFA3-CCFA635FC18E}">
      <dgm:prSet/>
      <dgm:spPr/>
      <dgm:t>
        <a:bodyPr/>
        <a:lstStyle/>
        <a:p>
          <a:endParaRPr lang="en-US"/>
        </a:p>
      </dgm:t>
    </dgm:pt>
    <dgm:pt modelId="{B2E57F8A-8970-EA45-B627-83EE500459D4}">
      <dgm:prSet phldrT="[Text]"/>
      <dgm:spPr/>
      <dgm:t>
        <a:bodyPr/>
        <a:lstStyle/>
        <a:p>
          <a:r>
            <a:rPr lang="en-US" dirty="0" err="1" smtClean="0">
              <a:solidFill>
                <a:schemeClr val="tx2"/>
              </a:solidFill>
            </a:rPr>
            <a:t>Pelatihan</a:t>
          </a:r>
          <a:r>
            <a:rPr lang="en-US" dirty="0" smtClean="0">
              <a:solidFill>
                <a:schemeClr val="tx2"/>
              </a:solidFill>
            </a:rPr>
            <a:t> Instrument</a:t>
          </a:r>
          <a:endParaRPr lang="en-US" dirty="0">
            <a:solidFill>
              <a:schemeClr val="tx2"/>
            </a:solidFill>
          </a:endParaRPr>
        </a:p>
      </dgm:t>
    </dgm:pt>
    <dgm:pt modelId="{245784C6-5BCB-3245-9ACD-4ADCAF453C3B}" type="parTrans" cxnId="{E9D52A29-D023-FA4E-8658-EB98E9819237}">
      <dgm:prSet/>
      <dgm:spPr/>
      <dgm:t>
        <a:bodyPr/>
        <a:lstStyle/>
        <a:p>
          <a:endParaRPr lang="en-US"/>
        </a:p>
      </dgm:t>
    </dgm:pt>
    <dgm:pt modelId="{2467548D-90D5-0441-9BE2-AE0A9DE94F54}" type="sibTrans" cxnId="{E9D52A29-D023-FA4E-8658-EB98E9819237}">
      <dgm:prSet/>
      <dgm:spPr/>
      <dgm:t>
        <a:bodyPr/>
        <a:lstStyle/>
        <a:p>
          <a:endParaRPr lang="en-US"/>
        </a:p>
      </dgm:t>
    </dgm:pt>
    <dgm:pt modelId="{EB83E914-E89E-8D46-A9E1-7DD6B49D73E9}">
      <dgm:prSet phldrT="[Text]"/>
      <dgm:spPr/>
      <dgm:t>
        <a:bodyPr/>
        <a:lstStyle/>
        <a:p>
          <a:r>
            <a:rPr lang="en-US" dirty="0" err="1" smtClean="0">
              <a:solidFill>
                <a:schemeClr val="tx2"/>
              </a:solidFill>
            </a:rPr>
            <a:t>Asistensi</a:t>
          </a:r>
          <a:r>
            <a:rPr lang="en-US" dirty="0" smtClean="0">
              <a:solidFill>
                <a:schemeClr val="tx2"/>
              </a:solidFill>
            </a:rPr>
            <a:t> </a:t>
          </a:r>
          <a:r>
            <a:rPr lang="en-US" dirty="0" err="1" smtClean="0">
              <a:solidFill>
                <a:schemeClr val="tx2"/>
              </a:solidFill>
            </a:rPr>
            <a:t>Praktikum</a:t>
          </a:r>
          <a:endParaRPr lang="en-US" dirty="0">
            <a:solidFill>
              <a:schemeClr val="tx2"/>
            </a:solidFill>
          </a:endParaRPr>
        </a:p>
      </dgm:t>
    </dgm:pt>
    <dgm:pt modelId="{D9ED6F3E-77EF-F24E-8CDB-F009131FA15A}" type="parTrans" cxnId="{C0D8431F-1336-D042-9F12-2A2E143F3606}">
      <dgm:prSet/>
      <dgm:spPr/>
      <dgm:t>
        <a:bodyPr/>
        <a:lstStyle/>
        <a:p>
          <a:endParaRPr lang="en-US"/>
        </a:p>
      </dgm:t>
    </dgm:pt>
    <dgm:pt modelId="{65004401-9836-7C4F-836E-2FCA9E4634D4}" type="sibTrans" cxnId="{C0D8431F-1336-D042-9F12-2A2E143F3606}">
      <dgm:prSet/>
      <dgm:spPr/>
      <dgm:t>
        <a:bodyPr/>
        <a:lstStyle/>
        <a:p>
          <a:endParaRPr lang="en-US"/>
        </a:p>
      </dgm:t>
    </dgm:pt>
    <dgm:pt modelId="{402A80EF-1908-EC4F-9956-041EC7EFDA82}" type="pres">
      <dgm:prSet presAssocID="{E07CE23C-480E-6B4D-8EDE-731B62F2167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7B2A1F-BA2D-374C-ADD2-7A0FB43E665D}" type="pres">
      <dgm:prSet presAssocID="{0F32AE44-B8E8-0149-864A-160F794F0939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4359B-4E6A-4C41-B3B9-7F69561F1C21}" type="pres">
      <dgm:prSet presAssocID="{EE42765A-5F34-C142-8BBE-476092A03CED}" presName="space" presStyleCnt="0"/>
      <dgm:spPr/>
    </dgm:pt>
    <dgm:pt modelId="{6FA9DB7B-4ADC-2C45-976E-871995105F9F}" type="pres">
      <dgm:prSet presAssocID="{29FBA85D-F9AD-8F49-861B-A6897E0556F2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DE3D44-ECF8-E546-94B2-859B8D35ACF7}" type="pres">
      <dgm:prSet presAssocID="{38DC09C0-009E-2D4A-A429-4B452D44BC6A}" presName="space" presStyleCnt="0"/>
      <dgm:spPr/>
    </dgm:pt>
    <dgm:pt modelId="{259765C3-6DA6-7640-A79D-BA36A9771C25}" type="pres">
      <dgm:prSet presAssocID="{B2E57F8A-8970-EA45-B627-83EE500459D4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B6D533-ED60-124B-A036-4A1E3CB8ADB6}" type="pres">
      <dgm:prSet presAssocID="{2467548D-90D5-0441-9BE2-AE0A9DE94F54}" presName="space" presStyleCnt="0"/>
      <dgm:spPr/>
    </dgm:pt>
    <dgm:pt modelId="{8A430CAE-9DFE-B244-B61F-98199BFC3FE8}" type="pres">
      <dgm:prSet presAssocID="{EB83E914-E89E-8D46-A9E1-7DD6B49D73E9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D8431F-1336-D042-9F12-2A2E143F3606}" srcId="{E07CE23C-480E-6B4D-8EDE-731B62F2167E}" destId="{EB83E914-E89E-8D46-A9E1-7DD6B49D73E9}" srcOrd="3" destOrd="0" parTransId="{D9ED6F3E-77EF-F24E-8CDB-F009131FA15A}" sibTransId="{65004401-9836-7C4F-836E-2FCA9E4634D4}"/>
    <dgm:cxn modelId="{743FDBC2-18D5-0549-88D6-E2595DEE3921}" type="presOf" srcId="{0F32AE44-B8E8-0149-864A-160F794F0939}" destId="{8E7B2A1F-BA2D-374C-ADD2-7A0FB43E665D}" srcOrd="0" destOrd="0" presId="urn:microsoft.com/office/officeart/2005/8/layout/venn3"/>
    <dgm:cxn modelId="{E2C80693-FE8E-B942-8EB6-E5A013C9BA7C}" type="presOf" srcId="{B2E57F8A-8970-EA45-B627-83EE500459D4}" destId="{259765C3-6DA6-7640-A79D-BA36A9771C25}" srcOrd="0" destOrd="0" presId="urn:microsoft.com/office/officeart/2005/8/layout/venn3"/>
    <dgm:cxn modelId="{86DD7A9E-DEF4-DC48-9BB3-B3079FB5746F}" srcId="{E07CE23C-480E-6B4D-8EDE-731B62F2167E}" destId="{0F32AE44-B8E8-0149-864A-160F794F0939}" srcOrd="0" destOrd="0" parTransId="{55E11541-9AD6-DF4D-84AD-80E1652337D9}" sibTransId="{EE42765A-5F34-C142-8BBE-476092A03CED}"/>
    <dgm:cxn modelId="{6D749D7E-6E8E-CD44-BA39-2FEEE76C29D0}" type="presOf" srcId="{E07CE23C-480E-6B4D-8EDE-731B62F2167E}" destId="{402A80EF-1908-EC4F-9956-041EC7EFDA82}" srcOrd="0" destOrd="0" presId="urn:microsoft.com/office/officeart/2005/8/layout/venn3"/>
    <dgm:cxn modelId="{E9D52A29-D023-FA4E-8658-EB98E9819237}" srcId="{E07CE23C-480E-6B4D-8EDE-731B62F2167E}" destId="{B2E57F8A-8970-EA45-B627-83EE500459D4}" srcOrd="2" destOrd="0" parTransId="{245784C6-5BCB-3245-9ACD-4ADCAF453C3B}" sibTransId="{2467548D-90D5-0441-9BE2-AE0A9DE94F54}"/>
    <dgm:cxn modelId="{4E646B1E-EE1D-3440-8535-FD816D484FB7}" type="presOf" srcId="{EB83E914-E89E-8D46-A9E1-7DD6B49D73E9}" destId="{8A430CAE-9DFE-B244-B61F-98199BFC3FE8}" srcOrd="0" destOrd="0" presId="urn:microsoft.com/office/officeart/2005/8/layout/venn3"/>
    <dgm:cxn modelId="{70C986D2-7813-EA47-8483-96F482711E85}" type="presOf" srcId="{29FBA85D-F9AD-8F49-861B-A6897E0556F2}" destId="{6FA9DB7B-4ADC-2C45-976E-871995105F9F}" srcOrd="0" destOrd="0" presId="urn:microsoft.com/office/officeart/2005/8/layout/venn3"/>
    <dgm:cxn modelId="{996F078D-A925-6E4E-AFA3-CCFA635FC18E}" srcId="{E07CE23C-480E-6B4D-8EDE-731B62F2167E}" destId="{29FBA85D-F9AD-8F49-861B-A6897E0556F2}" srcOrd="1" destOrd="0" parTransId="{0C282D50-7151-8749-BE1B-4E4C5100BD60}" sibTransId="{38DC09C0-009E-2D4A-A429-4B452D44BC6A}"/>
    <dgm:cxn modelId="{3CEA1D32-5C16-C746-A47C-45EF348B8DF4}" type="presParOf" srcId="{402A80EF-1908-EC4F-9956-041EC7EFDA82}" destId="{8E7B2A1F-BA2D-374C-ADD2-7A0FB43E665D}" srcOrd="0" destOrd="0" presId="urn:microsoft.com/office/officeart/2005/8/layout/venn3"/>
    <dgm:cxn modelId="{E2EE7399-4E22-9A4A-A0B3-FF250DFD8FF7}" type="presParOf" srcId="{402A80EF-1908-EC4F-9956-041EC7EFDA82}" destId="{F794359B-4E6A-4C41-B3B9-7F69561F1C21}" srcOrd="1" destOrd="0" presId="urn:microsoft.com/office/officeart/2005/8/layout/venn3"/>
    <dgm:cxn modelId="{D12544C5-E118-9D4E-A4AC-D073D200355A}" type="presParOf" srcId="{402A80EF-1908-EC4F-9956-041EC7EFDA82}" destId="{6FA9DB7B-4ADC-2C45-976E-871995105F9F}" srcOrd="2" destOrd="0" presId="urn:microsoft.com/office/officeart/2005/8/layout/venn3"/>
    <dgm:cxn modelId="{DD27A5AA-AAD0-074F-B035-475CE5C0CA4A}" type="presParOf" srcId="{402A80EF-1908-EC4F-9956-041EC7EFDA82}" destId="{5FDE3D44-ECF8-E546-94B2-859B8D35ACF7}" srcOrd="3" destOrd="0" presId="urn:microsoft.com/office/officeart/2005/8/layout/venn3"/>
    <dgm:cxn modelId="{F8AD2D06-2357-F443-84A2-8E49C69F6CF9}" type="presParOf" srcId="{402A80EF-1908-EC4F-9956-041EC7EFDA82}" destId="{259765C3-6DA6-7640-A79D-BA36A9771C25}" srcOrd="4" destOrd="0" presId="urn:microsoft.com/office/officeart/2005/8/layout/venn3"/>
    <dgm:cxn modelId="{A6332CF5-B3D6-E844-A8DD-7F46427BFB62}" type="presParOf" srcId="{402A80EF-1908-EC4F-9956-041EC7EFDA82}" destId="{35B6D533-ED60-124B-A036-4A1E3CB8ADB6}" srcOrd="5" destOrd="0" presId="urn:microsoft.com/office/officeart/2005/8/layout/venn3"/>
    <dgm:cxn modelId="{C7F5BA4E-2A81-1B40-9150-3D7FDB7D45CD}" type="presParOf" srcId="{402A80EF-1908-EC4F-9956-041EC7EFDA82}" destId="{8A430CAE-9DFE-B244-B61F-98199BFC3FE8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408A29-CDFB-644D-9527-121279066084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877872-37E8-2547-8D6F-D97BB0126FD8}">
      <dgm:prSet phldrT="[Text]"/>
      <dgm:spPr/>
      <dgm:t>
        <a:bodyPr/>
        <a:lstStyle/>
        <a:p>
          <a:r>
            <a:rPr lang="en-US" err="1" smtClean="0"/>
            <a:t>Penelitian</a:t>
          </a:r>
          <a:r>
            <a:rPr lang="en-US" smtClean="0"/>
            <a:t> potensi</a:t>
          </a:r>
          <a:endParaRPr lang="en-US" dirty="0"/>
        </a:p>
      </dgm:t>
    </dgm:pt>
    <dgm:pt modelId="{D33AA5A1-A2BD-3F48-8127-32D93BBE930A}" type="parTrans" cxnId="{E01FB761-5150-A541-BDC0-2F1E878CA3B7}">
      <dgm:prSet/>
      <dgm:spPr/>
      <dgm:t>
        <a:bodyPr/>
        <a:lstStyle/>
        <a:p>
          <a:endParaRPr lang="en-US"/>
        </a:p>
      </dgm:t>
    </dgm:pt>
    <dgm:pt modelId="{64595D0E-D13E-2B4E-B32E-659C2AAE130E}" type="sibTrans" cxnId="{E01FB761-5150-A541-BDC0-2F1E878CA3B7}">
      <dgm:prSet/>
      <dgm:spPr/>
      <dgm:t>
        <a:bodyPr/>
        <a:lstStyle/>
        <a:p>
          <a:endParaRPr lang="en-US"/>
        </a:p>
      </dgm:t>
    </dgm:pt>
    <dgm:pt modelId="{0CD8FBF8-53BE-6A40-AB87-3B798E451285}">
      <dgm:prSet phldrT="[Text]"/>
      <dgm:spPr/>
      <dgm:t>
        <a:bodyPr/>
        <a:lstStyle/>
        <a:p>
          <a:r>
            <a:rPr lang="en-US" dirty="0" err="1" smtClean="0"/>
            <a:t>Berdaya</a:t>
          </a:r>
          <a:r>
            <a:rPr lang="en-US" dirty="0" smtClean="0"/>
            <a:t> </a:t>
          </a:r>
          <a:r>
            <a:rPr lang="en-US" dirty="0" err="1" smtClean="0"/>
            <a:t>Guna</a:t>
          </a:r>
          <a:endParaRPr lang="en-US" dirty="0"/>
        </a:p>
      </dgm:t>
    </dgm:pt>
    <dgm:pt modelId="{6CD7BFEE-8B12-F24A-9CC6-F812977FA2D1}" type="parTrans" cxnId="{BF73269A-4C97-DA43-ADFB-0B16DDAAE286}">
      <dgm:prSet/>
      <dgm:spPr/>
      <dgm:t>
        <a:bodyPr/>
        <a:lstStyle/>
        <a:p>
          <a:endParaRPr lang="en-US"/>
        </a:p>
      </dgm:t>
    </dgm:pt>
    <dgm:pt modelId="{650D8BDE-E8F7-E049-8AB4-E62E94494889}" type="sibTrans" cxnId="{BF73269A-4C97-DA43-ADFB-0B16DDAAE286}">
      <dgm:prSet/>
      <dgm:spPr/>
      <dgm:t>
        <a:bodyPr/>
        <a:lstStyle/>
        <a:p>
          <a:endParaRPr lang="en-US"/>
        </a:p>
      </dgm:t>
    </dgm:pt>
    <dgm:pt modelId="{7816E3F8-0201-914C-B0EC-4A9840FB3F07}">
      <dgm:prSet phldrT="[Text]"/>
      <dgm:spPr/>
      <dgm:t>
        <a:bodyPr/>
        <a:lstStyle/>
        <a:p>
          <a:r>
            <a:rPr lang="en-US" dirty="0" err="1" smtClean="0"/>
            <a:t>Inovatif</a:t>
          </a:r>
          <a:endParaRPr lang="en-US" dirty="0"/>
        </a:p>
      </dgm:t>
    </dgm:pt>
    <dgm:pt modelId="{135518B6-CEB5-7745-829B-9DA4803D2F93}" type="parTrans" cxnId="{AA5956B4-DB52-6049-B577-22D3FAC10540}">
      <dgm:prSet/>
      <dgm:spPr/>
      <dgm:t>
        <a:bodyPr/>
        <a:lstStyle/>
        <a:p>
          <a:endParaRPr lang="en-US"/>
        </a:p>
      </dgm:t>
    </dgm:pt>
    <dgm:pt modelId="{BBB08E7B-C9D7-DC44-B83C-60274EDE9579}" type="sibTrans" cxnId="{AA5956B4-DB52-6049-B577-22D3FAC10540}">
      <dgm:prSet/>
      <dgm:spPr/>
      <dgm:t>
        <a:bodyPr/>
        <a:lstStyle/>
        <a:p>
          <a:endParaRPr lang="en-US"/>
        </a:p>
      </dgm:t>
    </dgm:pt>
    <dgm:pt modelId="{3ECEFABC-E6EA-7947-8BA9-05B9B747A1C1}" type="pres">
      <dgm:prSet presAssocID="{1E408A29-CDFB-644D-9527-12127906608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F2AD02-6651-8E46-B67A-90D61F6141A7}" type="pres">
      <dgm:prSet presAssocID="{9C877872-37E8-2547-8D6F-D97BB0126FD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22A87C-2622-4645-8F39-34EA58C0069B}" type="pres">
      <dgm:prSet presAssocID="{64595D0E-D13E-2B4E-B32E-659C2AAE130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C54030F2-7C0C-F34D-9D95-6D6A9B103F0A}" type="pres">
      <dgm:prSet presAssocID="{64595D0E-D13E-2B4E-B32E-659C2AAE130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0C26BFA-A268-9F42-9E51-33A110AEC213}" type="pres">
      <dgm:prSet presAssocID="{0CD8FBF8-53BE-6A40-AB87-3B798E4512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7AF18-0B4A-874F-B3E4-B9B922ECAA1E}" type="pres">
      <dgm:prSet presAssocID="{650D8BDE-E8F7-E049-8AB4-E62E94494889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25EA575-D626-6B4B-94DE-B31F9AAF2A83}" type="pres">
      <dgm:prSet presAssocID="{650D8BDE-E8F7-E049-8AB4-E62E9449488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CB1FFAF7-A292-5C42-B51D-E4223C9C35D1}" type="pres">
      <dgm:prSet presAssocID="{7816E3F8-0201-914C-B0EC-4A9840FB3F0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F5086B-D7A8-7346-BE35-29C36852E093}" type="pres">
      <dgm:prSet presAssocID="{BBB08E7B-C9D7-DC44-B83C-60274EDE9579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C3D06CC-E3BC-A74F-BD0C-29394C6D9633}" type="pres">
      <dgm:prSet presAssocID="{BBB08E7B-C9D7-DC44-B83C-60274EDE9579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41AF1BC-2C51-EC44-987E-8E83127839BF}" type="presOf" srcId="{64595D0E-D13E-2B4E-B32E-659C2AAE130E}" destId="{4522A87C-2622-4645-8F39-34EA58C0069B}" srcOrd="0" destOrd="0" presId="urn:microsoft.com/office/officeart/2005/8/layout/cycle2"/>
    <dgm:cxn modelId="{00B2A7E3-5F26-1443-BD63-A84B9F6B0CCD}" type="presOf" srcId="{7816E3F8-0201-914C-B0EC-4A9840FB3F07}" destId="{CB1FFAF7-A292-5C42-B51D-E4223C9C35D1}" srcOrd="0" destOrd="0" presId="urn:microsoft.com/office/officeart/2005/8/layout/cycle2"/>
    <dgm:cxn modelId="{3AE7E609-631C-F14F-B8E6-8B03CDF6052C}" type="presOf" srcId="{650D8BDE-E8F7-E049-8AB4-E62E94494889}" destId="{DEF7AF18-0B4A-874F-B3E4-B9B922ECAA1E}" srcOrd="0" destOrd="0" presId="urn:microsoft.com/office/officeart/2005/8/layout/cycle2"/>
    <dgm:cxn modelId="{6567347F-FB7B-DE4F-8517-2EEB03A4D283}" type="presOf" srcId="{BBB08E7B-C9D7-DC44-B83C-60274EDE9579}" destId="{BAF5086B-D7A8-7346-BE35-29C36852E093}" srcOrd="0" destOrd="0" presId="urn:microsoft.com/office/officeart/2005/8/layout/cycle2"/>
    <dgm:cxn modelId="{F7587348-F067-234F-A648-D06EBD48AE25}" type="presOf" srcId="{1E408A29-CDFB-644D-9527-121279066084}" destId="{3ECEFABC-E6EA-7947-8BA9-05B9B747A1C1}" srcOrd="0" destOrd="0" presId="urn:microsoft.com/office/officeart/2005/8/layout/cycle2"/>
    <dgm:cxn modelId="{6D113AD9-73F8-8B4E-B17D-5884CE9AF75C}" type="presOf" srcId="{0CD8FBF8-53BE-6A40-AB87-3B798E451285}" destId="{F0C26BFA-A268-9F42-9E51-33A110AEC213}" srcOrd="0" destOrd="0" presId="urn:microsoft.com/office/officeart/2005/8/layout/cycle2"/>
    <dgm:cxn modelId="{62A7E2D6-2D37-D948-895E-A3BFE034B8B4}" type="presOf" srcId="{650D8BDE-E8F7-E049-8AB4-E62E94494889}" destId="{725EA575-D626-6B4B-94DE-B31F9AAF2A83}" srcOrd="1" destOrd="0" presId="urn:microsoft.com/office/officeart/2005/8/layout/cycle2"/>
    <dgm:cxn modelId="{E5A44133-5217-8F42-87C5-CE4FC4E0AC2C}" type="presOf" srcId="{64595D0E-D13E-2B4E-B32E-659C2AAE130E}" destId="{C54030F2-7C0C-F34D-9D95-6D6A9B103F0A}" srcOrd="1" destOrd="0" presId="urn:microsoft.com/office/officeart/2005/8/layout/cycle2"/>
    <dgm:cxn modelId="{AA5956B4-DB52-6049-B577-22D3FAC10540}" srcId="{1E408A29-CDFB-644D-9527-121279066084}" destId="{7816E3F8-0201-914C-B0EC-4A9840FB3F07}" srcOrd="2" destOrd="0" parTransId="{135518B6-CEB5-7745-829B-9DA4803D2F93}" sibTransId="{BBB08E7B-C9D7-DC44-B83C-60274EDE9579}"/>
    <dgm:cxn modelId="{23AD7826-B727-8344-A27C-797193C92262}" type="presOf" srcId="{BBB08E7B-C9D7-DC44-B83C-60274EDE9579}" destId="{CC3D06CC-E3BC-A74F-BD0C-29394C6D9633}" srcOrd="1" destOrd="0" presId="urn:microsoft.com/office/officeart/2005/8/layout/cycle2"/>
    <dgm:cxn modelId="{4DDBD7D2-7C6E-1C46-BBC8-683E55BA9ED2}" type="presOf" srcId="{9C877872-37E8-2547-8D6F-D97BB0126FD8}" destId="{E0F2AD02-6651-8E46-B67A-90D61F6141A7}" srcOrd="0" destOrd="0" presId="urn:microsoft.com/office/officeart/2005/8/layout/cycle2"/>
    <dgm:cxn modelId="{E01FB761-5150-A541-BDC0-2F1E878CA3B7}" srcId="{1E408A29-CDFB-644D-9527-121279066084}" destId="{9C877872-37E8-2547-8D6F-D97BB0126FD8}" srcOrd="0" destOrd="0" parTransId="{D33AA5A1-A2BD-3F48-8127-32D93BBE930A}" sibTransId="{64595D0E-D13E-2B4E-B32E-659C2AAE130E}"/>
    <dgm:cxn modelId="{BF73269A-4C97-DA43-ADFB-0B16DDAAE286}" srcId="{1E408A29-CDFB-644D-9527-121279066084}" destId="{0CD8FBF8-53BE-6A40-AB87-3B798E451285}" srcOrd="1" destOrd="0" parTransId="{6CD7BFEE-8B12-F24A-9CC6-F812977FA2D1}" sibTransId="{650D8BDE-E8F7-E049-8AB4-E62E94494889}"/>
    <dgm:cxn modelId="{49E4D3E2-41C3-6F4B-8BD3-354002ED2F1E}" type="presParOf" srcId="{3ECEFABC-E6EA-7947-8BA9-05B9B747A1C1}" destId="{E0F2AD02-6651-8E46-B67A-90D61F6141A7}" srcOrd="0" destOrd="0" presId="urn:microsoft.com/office/officeart/2005/8/layout/cycle2"/>
    <dgm:cxn modelId="{87E65212-820A-BD41-A1D1-A89C8325716F}" type="presParOf" srcId="{3ECEFABC-E6EA-7947-8BA9-05B9B747A1C1}" destId="{4522A87C-2622-4645-8F39-34EA58C0069B}" srcOrd="1" destOrd="0" presId="urn:microsoft.com/office/officeart/2005/8/layout/cycle2"/>
    <dgm:cxn modelId="{A52F8E5E-EEB1-1743-8E50-A46FE10933E6}" type="presParOf" srcId="{4522A87C-2622-4645-8F39-34EA58C0069B}" destId="{C54030F2-7C0C-F34D-9D95-6D6A9B103F0A}" srcOrd="0" destOrd="0" presId="urn:microsoft.com/office/officeart/2005/8/layout/cycle2"/>
    <dgm:cxn modelId="{187252C4-AEDC-0146-9D8B-F1E31AD23B61}" type="presParOf" srcId="{3ECEFABC-E6EA-7947-8BA9-05B9B747A1C1}" destId="{F0C26BFA-A268-9F42-9E51-33A110AEC213}" srcOrd="2" destOrd="0" presId="urn:microsoft.com/office/officeart/2005/8/layout/cycle2"/>
    <dgm:cxn modelId="{C2D2FB93-2169-994B-BFE5-680796DA4988}" type="presParOf" srcId="{3ECEFABC-E6EA-7947-8BA9-05B9B747A1C1}" destId="{DEF7AF18-0B4A-874F-B3E4-B9B922ECAA1E}" srcOrd="3" destOrd="0" presId="urn:microsoft.com/office/officeart/2005/8/layout/cycle2"/>
    <dgm:cxn modelId="{14EB10C0-238A-1C42-99D2-40C07CF590B0}" type="presParOf" srcId="{DEF7AF18-0B4A-874F-B3E4-B9B922ECAA1E}" destId="{725EA575-D626-6B4B-94DE-B31F9AAF2A83}" srcOrd="0" destOrd="0" presId="urn:microsoft.com/office/officeart/2005/8/layout/cycle2"/>
    <dgm:cxn modelId="{24E6A438-43B6-F445-81F2-5A5F5E42929B}" type="presParOf" srcId="{3ECEFABC-E6EA-7947-8BA9-05B9B747A1C1}" destId="{CB1FFAF7-A292-5C42-B51D-E4223C9C35D1}" srcOrd="4" destOrd="0" presId="urn:microsoft.com/office/officeart/2005/8/layout/cycle2"/>
    <dgm:cxn modelId="{7FCC9842-D7B4-F141-BCE0-BCA356C0EA90}" type="presParOf" srcId="{3ECEFABC-E6EA-7947-8BA9-05B9B747A1C1}" destId="{BAF5086B-D7A8-7346-BE35-29C36852E093}" srcOrd="5" destOrd="0" presId="urn:microsoft.com/office/officeart/2005/8/layout/cycle2"/>
    <dgm:cxn modelId="{A0596D7A-A4F0-4343-834E-B97E1813429A}" type="presParOf" srcId="{BAF5086B-D7A8-7346-BE35-29C36852E093}" destId="{CC3D06CC-E3BC-A74F-BD0C-29394C6D963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369949-5CF8-2245-97DF-1F9265E50BB9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F689723B-95D3-6C47-942F-9915160577C4}">
      <dgm:prSet phldrT="[Text]"/>
      <dgm:spPr/>
      <dgm:t>
        <a:bodyPr/>
        <a:lstStyle/>
        <a:p>
          <a:r>
            <a:rPr lang="en-US" dirty="0" err="1" smtClean="0"/>
            <a:t>Analisis</a:t>
          </a:r>
          <a:endParaRPr lang="en-US" dirty="0"/>
        </a:p>
      </dgm:t>
    </dgm:pt>
    <dgm:pt modelId="{0F3B4C7A-B9BE-494A-9759-CFA92973F420}" type="parTrans" cxnId="{238AC7CC-5D29-8740-B534-9448FC86885F}">
      <dgm:prSet/>
      <dgm:spPr/>
      <dgm:t>
        <a:bodyPr/>
        <a:lstStyle/>
        <a:p>
          <a:endParaRPr lang="en-US"/>
        </a:p>
      </dgm:t>
    </dgm:pt>
    <dgm:pt modelId="{166A757F-8C0D-EB49-9341-EEE43CEE33AD}" type="sibTrans" cxnId="{238AC7CC-5D29-8740-B534-9448FC86885F}">
      <dgm:prSet/>
      <dgm:spPr/>
      <dgm:t>
        <a:bodyPr/>
        <a:lstStyle/>
        <a:p>
          <a:endParaRPr lang="en-US"/>
        </a:p>
      </dgm:t>
    </dgm:pt>
    <dgm:pt modelId="{D811D590-90F0-8640-B373-795FF59CCBD6}">
      <dgm:prSet phldrT="[Text]"/>
      <dgm:spPr/>
      <dgm:t>
        <a:bodyPr/>
        <a:lstStyle/>
        <a:p>
          <a:r>
            <a:rPr lang="en-US" dirty="0" err="1" smtClean="0"/>
            <a:t>Isolasi</a:t>
          </a:r>
          <a:endParaRPr lang="en-US" dirty="0"/>
        </a:p>
      </dgm:t>
    </dgm:pt>
    <dgm:pt modelId="{F13E317C-7688-E840-9365-E5AF92AAC817}" type="parTrans" cxnId="{C4E15E77-55EB-154B-9A1E-4C569898F97E}">
      <dgm:prSet/>
      <dgm:spPr/>
      <dgm:t>
        <a:bodyPr/>
        <a:lstStyle/>
        <a:p>
          <a:endParaRPr lang="en-US"/>
        </a:p>
      </dgm:t>
    </dgm:pt>
    <dgm:pt modelId="{DF0E2829-AB18-3D48-88B6-791F1243578B}" type="sibTrans" cxnId="{C4E15E77-55EB-154B-9A1E-4C569898F97E}">
      <dgm:prSet/>
      <dgm:spPr/>
      <dgm:t>
        <a:bodyPr/>
        <a:lstStyle/>
        <a:p>
          <a:endParaRPr lang="en-US"/>
        </a:p>
      </dgm:t>
    </dgm:pt>
    <dgm:pt modelId="{93860269-38BA-7846-95AE-380DA99BE2AB}">
      <dgm:prSet phldrT="[Text]"/>
      <dgm:spPr/>
      <dgm:t>
        <a:bodyPr/>
        <a:lstStyle/>
        <a:p>
          <a:r>
            <a:rPr lang="en-US" dirty="0" err="1" smtClean="0"/>
            <a:t>Sintesis</a:t>
          </a:r>
          <a:endParaRPr lang="en-US" dirty="0"/>
        </a:p>
      </dgm:t>
    </dgm:pt>
    <dgm:pt modelId="{0D2F1CE3-7C06-8949-8232-45414E57A07B}" type="parTrans" cxnId="{1E30F08F-3D26-DF43-AF8E-921AE6547F75}">
      <dgm:prSet/>
      <dgm:spPr/>
      <dgm:t>
        <a:bodyPr/>
        <a:lstStyle/>
        <a:p>
          <a:endParaRPr lang="en-US"/>
        </a:p>
      </dgm:t>
    </dgm:pt>
    <dgm:pt modelId="{BE2EA7D5-6410-214A-A0B6-9E6DA8438097}" type="sibTrans" cxnId="{1E30F08F-3D26-DF43-AF8E-921AE6547F75}">
      <dgm:prSet/>
      <dgm:spPr/>
      <dgm:t>
        <a:bodyPr/>
        <a:lstStyle/>
        <a:p>
          <a:endParaRPr lang="en-US"/>
        </a:p>
      </dgm:t>
    </dgm:pt>
    <dgm:pt modelId="{B4282F89-8CAC-7444-9ACE-DF8358FF43A6}" type="pres">
      <dgm:prSet presAssocID="{C8369949-5CF8-2245-97DF-1F9265E50BB9}" presName="compositeShape" presStyleCnt="0">
        <dgm:presLayoutVars>
          <dgm:chMax val="7"/>
          <dgm:dir/>
          <dgm:resizeHandles val="exact"/>
        </dgm:presLayoutVars>
      </dgm:prSet>
      <dgm:spPr/>
    </dgm:pt>
    <dgm:pt modelId="{EFE3BC52-3096-A141-B60E-6135EB04C10A}" type="pres">
      <dgm:prSet presAssocID="{F689723B-95D3-6C47-942F-9915160577C4}" presName="circ1" presStyleLbl="vennNode1" presStyleIdx="0" presStyleCnt="3"/>
      <dgm:spPr/>
      <dgm:t>
        <a:bodyPr/>
        <a:lstStyle/>
        <a:p>
          <a:endParaRPr lang="en-US"/>
        </a:p>
      </dgm:t>
    </dgm:pt>
    <dgm:pt modelId="{CD1D479C-FAA2-544D-BED3-CCCAFAAF9B6A}" type="pres">
      <dgm:prSet presAssocID="{F689723B-95D3-6C47-942F-9915160577C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F7B99-2337-364D-91A5-576F2EBC4F10}" type="pres">
      <dgm:prSet presAssocID="{D811D590-90F0-8640-B373-795FF59CCBD6}" presName="circ2" presStyleLbl="vennNode1" presStyleIdx="1" presStyleCnt="3"/>
      <dgm:spPr/>
      <dgm:t>
        <a:bodyPr/>
        <a:lstStyle/>
        <a:p>
          <a:endParaRPr lang="en-US"/>
        </a:p>
      </dgm:t>
    </dgm:pt>
    <dgm:pt modelId="{93D79B7C-AC78-0749-9DA8-9414D60423FA}" type="pres">
      <dgm:prSet presAssocID="{D811D590-90F0-8640-B373-795FF59CCBD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5F940-B7D8-2145-970D-ACAEDC37BEBB}" type="pres">
      <dgm:prSet presAssocID="{93860269-38BA-7846-95AE-380DA99BE2AB}" presName="circ3" presStyleLbl="vennNode1" presStyleIdx="2" presStyleCnt="3"/>
      <dgm:spPr/>
      <dgm:t>
        <a:bodyPr/>
        <a:lstStyle/>
        <a:p>
          <a:endParaRPr lang="en-US"/>
        </a:p>
      </dgm:t>
    </dgm:pt>
    <dgm:pt modelId="{6F4DD919-B5A2-C842-AD21-684259796ACE}" type="pres">
      <dgm:prSet presAssocID="{93860269-38BA-7846-95AE-380DA99BE2A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E15E77-55EB-154B-9A1E-4C569898F97E}" srcId="{C8369949-5CF8-2245-97DF-1F9265E50BB9}" destId="{D811D590-90F0-8640-B373-795FF59CCBD6}" srcOrd="1" destOrd="0" parTransId="{F13E317C-7688-E840-9365-E5AF92AAC817}" sibTransId="{DF0E2829-AB18-3D48-88B6-791F1243578B}"/>
    <dgm:cxn modelId="{0FAE4F62-8E19-8944-89D4-ECB16032B3DA}" type="presOf" srcId="{F689723B-95D3-6C47-942F-9915160577C4}" destId="{EFE3BC52-3096-A141-B60E-6135EB04C10A}" srcOrd="0" destOrd="0" presId="urn:microsoft.com/office/officeart/2005/8/layout/venn1"/>
    <dgm:cxn modelId="{310B394D-6B8C-8E41-A64F-F693D5B7F5DD}" type="presOf" srcId="{93860269-38BA-7846-95AE-380DA99BE2AB}" destId="{6F4DD919-B5A2-C842-AD21-684259796ACE}" srcOrd="1" destOrd="0" presId="urn:microsoft.com/office/officeart/2005/8/layout/venn1"/>
    <dgm:cxn modelId="{87E798CE-74ED-1343-9031-FB67CDCBBDC4}" type="presOf" srcId="{93860269-38BA-7846-95AE-380DA99BE2AB}" destId="{3F25F940-B7D8-2145-970D-ACAEDC37BEBB}" srcOrd="0" destOrd="0" presId="urn:microsoft.com/office/officeart/2005/8/layout/venn1"/>
    <dgm:cxn modelId="{64133557-AF22-7341-B7BA-9665FDCC4ECF}" type="presOf" srcId="{C8369949-5CF8-2245-97DF-1F9265E50BB9}" destId="{B4282F89-8CAC-7444-9ACE-DF8358FF43A6}" srcOrd="0" destOrd="0" presId="urn:microsoft.com/office/officeart/2005/8/layout/venn1"/>
    <dgm:cxn modelId="{D8A0B986-EE5C-F54B-B930-7141BD2E2196}" type="presOf" srcId="{D811D590-90F0-8640-B373-795FF59CCBD6}" destId="{93D79B7C-AC78-0749-9DA8-9414D60423FA}" srcOrd="1" destOrd="0" presId="urn:microsoft.com/office/officeart/2005/8/layout/venn1"/>
    <dgm:cxn modelId="{1E30F08F-3D26-DF43-AF8E-921AE6547F75}" srcId="{C8369949-5CF8-2245-97DF-1F9265E50BB9}" destId="{93860269-38BA-7846-95AE-380DA99BE2AB}" srcOrd="2" destOrd="0" parTransId="{0D2F1CE3-7C06-8949-8232-45414E57A07B}" sibTransId="{BE2EA7D5-6410-214A-A0B6-9E6DA8438097}"/>
    <dgm:cxn modelId="{A29AE8D4-A592-F94D-8E57-C771E5A8ABCF}" type="presOf" srcId="{D811D590-90F0-8640-B373-795FF59CCBD6}" destId="{2FAF7B99-2337-364D-91A5-576F2EBC4F10}" srcOrd="0" destOrd="0" presId="urn:microsoft.com/office/officeart/2005/8/layout/venn1"/>
    <dgm:cxn modelId="{238AC7CC-5D29-8740-B534-9448FC86885F}" srcId="{C8369949-5CF8-2245-97DF-1F9265E50BB9}" destId="{F689723B-95D3-6C47-942F-9915160577C4}" srcOrd="0" destOrd="0" parTransId="{0F3B4C7A-B9BE-494A-9759-CFA92973F420}" sibTransId="{166A757F-8C0D-EB49-9341-EEE43CEE33AD}"/>
    <dgm:cxn modelId="{DE83B608-C61F-0443-8E0B-09C0B35E170E}" type="presOf" srcId="{F689723B-95D3-6C47-942F-9915160577C4}" destId="{CD1D479C-FAA2-544D-BED3-CCCAFAAF9B6A}" srcOrd="1" destOrd="0" presId="urn:microsoft.com/office/officeart/2005/8/layout/venn1"/>
    <dgm:cxn modelId="{6B1B7751-9F4F-3149-91C4-F625F13AA2AA}" type="presParOf" srcId="{B4282F89-8CAC-7444-9ACE-DF8358FF43A6}" destId="{EFE3BC52-3096-A141-B60E-6135EB04C10A}" srcOrd="0" destOrd="0" presId="urn:microsoft.com/office/officeart/2005/8/layout/venn1"/>
    <dgm:cxn modelId="{2ED6CDD1-FA47-AB4E-9D9D-EEBF32E3DEE8}" type="presParOf" srcId="{B4282F89-8CAC-7444-9ACE-DF8358FF43A6}" destId="{CD1D479C-FAA2-544D-BED3-CCCAFAAF9B6A}" srcOrd="1" destOrd="0" presId="urn:microsoft.com/office/officeart/2005/8/layout/venn1"/>
    <dgm:cxn modelId="{71FCFFD9-6A48-2641-AB2C-AE40DB8A29EC}" type="presParOf" srcId="{B4282F89-8CAC-7444-9ACE-DF8358FF43A6}" destId="{2FAF7B99-2337-364D-91A5-576F2EBC4F10}" srcOrd="2" destOrd="0" presId="urn:microsoft.com/office/officeart/2005/8/layout/venn1"/>
    <dgm:cxn modelId="{974C5D88-E0C7-DE4E-BDC8-D1D3B8E03BFD}" type="presParOf" srcId="{B4282F89-8CAC-7444-9ACE-DF8358FF43A6}" destId="{93D79B7C-AC78-0749-9DA8-9414D60423FA}" srcOrd="3" destOrd="0" presId="urn:microsoft.com/office/officeart/2005/8/layout/venn1"/>
    <dgm:cxn modelId="{CC81ACC9-27A1-0948-A437-09C30ECF44BD}" type="presParOf" srcId="{B4282F89-8CAC-7444-9ACE-DF8358FF43A6}" destId="{3F25F940-B7D8-2145-970D-ACAEDC37BEBB}" srcOrd="4" destOrd="0" presId="urn:microsoft.com/office/officeart/2005/8/layout/venn1"/>
    <dgm:cxn modelId="{BE1E2C6E-DA09-F449-BEC4-3F43155E5214}" type="presParOf" srcId="{B4282F89-8CAC-7444-9ACE-DF8358FF43A6}" destId="{6F4DD919-B5A2-C842-AD21-684259796AC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09DAA-B832-1A48-B655-578638AC529D}">
      <dsp:nvSpPr>
        <dsp:cNvPr id="0" name=""/>
        <dsp:cNvSpPr/>
      </dsp:nvSpPr>
      <dsp:spPr>
        <a:xfrm>
          <a:off x="2809" y="476919"/>
          <a:ext cx="2739628" cy="10813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Seminar</a:t>
          </a:r>
          <a:endParaRPr lang="en-US" sz="3000" kern="1200" dirty="0"/>
        </a:p>
      </dsp:txBody>
      <dsp:txXfrm>
        <a:off x="2809" y="476919"/>
        <a:ext cx="2739628" cy="1081360"/>
      </dsp:txXfrm>
    </dsp:sp>
    <dsp:sp modelId="{8128090D-03A8-1745-84C8-7E3F8D69B5A6}">
      <dsp:nvSpPr>
        <dsp:cNvPr id="0" name=""/>
        <dsp:cNvSpPr/>
      </dsp:nvSpPr>
      <dsp:spPr>
        <a:xfrm>
          <a:off x="2809" y="1558280"/>
          <a:ext cx="2739628" cy="131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err="1" smtClean="0"/>
            <a:t>Internasional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Nasional</a:t>
          </a:r>
          <a:endParaRPr lang="en-US" sz="3000" kern="1200" dirty="0"/>
        </a:p>
      </dsp:txBody>
      <dsp:txXfrm>
        <a:off x="2809" y="1558280"/>
        <a:ext cx="2739628" cy="1317600"/>
      </dsp:txXfrm>
    </dsp:sp>
    <dsp:sp modelId="{7A2E37E3-0468-6D4E-A8F4-0DEC7CCFF4B6}">
      <dsp:nvSpPr>
        <dsp:cNvPr id="0" name=""/>
        <dsp:cNvSpPr/>
      </dsp:nvSpPr>
      <dsp:spPr>
        <a:xfrm>
          <a:off x="3125985" y="476919"/>
          <a:ext cx="2739628" cy="10813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Jurnal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Penelitian</a:t>
          </a:r>
          <a:endParaRPr lang="en-US" sz="3000" kern="1200" dirty="0"/>
        </a:p>
      </dsp:txBody>
      <dsp:txXfrm>
        <a:off x="3125985" y="476919"/>
        <a:ext cx="2739628" cy="1081360"/>
      </dsp:txXfrm>
    </dsp:sp>
    <dsp:sp modelId="{BFA90A92-5763-4945-BD96-BFA82EEA24B2}">
      <dsp:nvSpPr>
        <dsp:cNvPr id="0" name=""/>
        <dsp:cNvSpPr/>
      </dsp:nvSpPr>
      <dsp:spPr>
        <a:xfrm>
          <a:off x="3125985" y="1558280"/>
          <a:ext cx="2739628" cy="131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err="1" smtClean="0"/>
            <a:t>Internasional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Nasional</a:t>
          </a:r>
          <a:endParaRPr lang="en-US" sz="3000" kern="1200" dirty="0"/>
        </a:p>
      </dsp:txBody>
      <dsp:txXfrm>
        <a:off x="3125985" y="1558280"/>
        <a:ext cx="2739628" cy="1317600"/>
      </dsp:txXfrm>
    </dsp:sp>
    <dsp:sp modelId="{09A4FE88-0B8E-F64C-A7E4-CF0C47B2AAFD}">
      <dsp:nvSpPr>
        <dsp:cNvPr id="0" name=""/>
        <dsp:cNvSpPr/>
      </dsp:nvSpPr>
      <dsp:spPr>
        <a:xfrm>
          <a:off x="6249161" y="476919"/>
          <a:ext cx="2739628" cy="10813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HKI</a:t>
          </a:r>
          <a:endParaRPr lang="en-US" sz="3000" kern="1200" dirty="0"/>
        </a:p>
      </dsp:txBody>
      <dsp:txXfrm>
        <a:off x="6249161" y="476919"/>
        <a:ext cx="2739628" cy="1081360"/>
      </dsp:txXfrm>
    </dsp:sp>
    <dsp:sp modelId="{BE77B342-FAFC-6743-BC81-0DCB1706D908}">
      <dsp:nvSpPr>
        <dsp:cNvPr id="0" name=""/>
        <dsp:cNvSpPr/>
      </dsp:nvSpPr>
      <dsp:spPr>
        <a:xfrm>
          <a:off x="6249161" y="1558280"/>
          <a:ext cx="2739628" cy="131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err="1" smtClean="0"/>
            <a:t>Hak</a:t>
          </a:r>
          <a:r>
            <a:rPr lang="en-US" sz="3000" kern="1200" dirty="0" smtClean="0"/>
            <a:t> Paten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err="1" smtClean="0"/>
            <a:t>Hak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Cipta</a:t>
          </a:r>
          <a:endParaRPr lang="en-US" sz="3000" kern="1200" dirty="0"/>
        </a:p>
      </dsp:txBody>
      <dsp:txXfrm>
        <a:off x="6249161" y="1558280"/>
        <a:ext cx="2739628" cy="1317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B2A1F-BA2D-374C-ADD2-7A0FB43E665D}">
      <dsp:nvSpPr>
        <dsp:cNvPr id="0" name=""/>
        <dsp:cNvSpPr/>
      </dsp:nvSpPr>
      <dsp:spPr>
        <a:xfrm>
          <a:off x="2634" y="354880"/>
          <a:ext cx="2643038" cy="264303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455" tIns="34290" rIns="14545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tx2"/>
              </a:solidFill>
            </a:rPr>
            <a:t>Bimbingan</a:t>
          </a:r>
          <a:r>
            <a:rPr lang="en-US" sz="2700" kern="1200" dirty="0" smtClean="0">
              <a:solidFill>
                <a:schemeClr val="tx2"/>
              </a:solidFill>
            </a:rPr>
            <a:t> PKM</a:t>
          </a:r>
          <a:endParaRPr lang="en-US" sz="2700" kern="1200" dirty="0">
            <a:solidFill>
              <a:schemeClr val="tx2"/>
            </a:solidFill>
          </a:endParaRPr>
        </a:p>
      </dsp:txBody>
      <dsp:txXfrm>
        <a:off x="389698" y="741944"/>
        <a:ext cx="1868910" cy="1868910"/>
      </dsp:txXfrm>
    </dsp:sp>
    <dsp:sp modelId="{6FA9DB7B-4ADC-2C45-976E-871995105F9F}">
      <dsp:nvSpPr>
        <dsp:cNvPr id="0" name=""/>
        <dsp:cNvSpPr/>
      </dsp:nvSpPr>
      <dsp:spPr>
        <a:xfrm>
          <a:off x="2117065" y="354880"/>
          <a:ext cx="2643038" cy="264303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455" tIns="34290" rIns="14545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tx2"/>
              </a:solidFill>
            </a:rPr>
            <a:t>Hibah</a:t>
          </a:r>
          <a:r>
            <a:rPr lang="en-US" sz="2700" kern="1200" dirty="0" smtClean="0">
              <a:solidFill>
                <a:schemeClr val="tx2"/>
              </a:solidFill>
            </a:rPr>
            <a:t> KK</a:t>
          </a:r>
          <a:endParaRPr lang="en-US" sz="2700" kern="1200" dirty="0">
            <a:solidFill>
              <a:schemeClr val="tx2"/>
            </a:solidFill>
          </a:endParaRPr>
        </a:p>
      </dsp:txBody>
      <dsp:txXfrm>
        <a:off x="2504129" y="741944"/>
        <a:ext cx="1868910" cy="1868910"/>
      </dsp:txXfrm>
    </dsp:sp>
    <dsp:sp modelId="{259765C3-6DA6-7640-A79D-BA36A9771C25}">
      <dsp:nvSpPr>
        <dsp:cNvPr id="0" name=""/>
        <dsp:cNvSpPr/>
      </dsp:nvSpPr>
      <dsp:spPr>
        <a:xfrm>
          <a:off x="4231496" y="354880"/>
          <a:ext cx="2643038" cy="264303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455" tIns="34290" rIns="14545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tx2"/>
              </a:solidFill>
            </a:rPr>
            <a:t>Pelatihan</a:t>
          </a:r>
          <a:r>
            <a:rPr lang="en-US" sz="2700" kern="1200" dirty="0" smtClean="0">
              <a:solidFill>
                <a:schemeClr val="tx2"/>
              </a:solidFill>
            </a:rPr>
            <a:t> Instrument</a:t>
          </a:r>
          <a:endParaRPr lang="en-US" sz="2700" kern="1200" dirty="0">
            <a:solidFill>
              <a:schemeClr val="tx2"/>
            </a:solidFill>
          </a:endParaRPr>
        </a:p>
      </dsp:txBody>
      <dsp:txXfrm>
        <a:off x="4618560" y="741944"/>
        <a:ext cx="1868910" cy="1868910"/>
      </dsp:txXfrm>
    </dsp:sp>
    <dsp:sp modelId="{8A430CAE-9DFE-B244-B61F-98199BFC3FE8}">
      <dsp:nvSpPr>
        <dsp:cNvPr id="0" name=""/>
        <dsp:cNvSpPr/>
      </dsp:nvSpPr>
      <dsp:spPr>
        <a:xfrm>
          <a:off x="6345927" y="354880"/>
          <a:ext cx="2643038" cy="264303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455" tIns="34290" rIns="14545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tx2"/>
              </a:solidFill>
            </a:rPr>
            <a:t>Asistensi</a:t>
          </a:r>
          <a:r>
            <a:rPr lang="en-US" sz="2700" kern="1200" dirty="0" smtClean="0">
              <a:solidFill>
                <a:schemeClr val="tx2"/>
              </a:solidFill>
            </a:rPr>
            <a:t> </a:t>
          </a:r>
          <a:r>
            <a:rPr lang="en-US" sz="2700" kern="1200" dirty="0" err="1" smtClean="0">
              <a:solidFill>
                <a:schemeClr val="tx2"/>
              </a:solidFill>
            </a:rPr>
            <a:t>Praktikum</a:t>
          </a:r>
          <a:endParaRPr lang="en-US" sz="2700" kern="1200" dirty="0">
            <a:solidFill>
              <a:schemeClr val="tx2"/>
            </a:solidFill>
          </a:endParaRPr>
        </a:p>
      </dsp:txBody>
      <dsp:txXfrm>
        <a:off x="6732991" y="741944"/>
        <a:ext cx="1868910" cy="18689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2AD02-6651-8E46-B67A-90D61F6141A7}">
      <dsp:nvSpPr>
        <dsp:cNvPr id="0" name=""/>
        <dsp:cNvSpPr/>
      </dsp:nvSpPr>
      <dsp:spPr>
        <a:xfrm>
          <a:off x="1453787" y="858"/>
          <a:ext cx="1376392" cy="13763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err="1" smtClean="0"/>
            <a:t>Penelitian</a:t>
          </a:r>
          <a:r>
            <a:rPr lang="en-US" sz="1800" kern="1200" smtClean="0"/>
            <a:t> potensi</a:t>
          </a:r>
          <a:endParaRPr lang="en-US" sz="1800" kern="1200" dirty="0"/>
        </a:p>
      </dsp:txBody>
      <dsp:txXfrm>
        <a:off x="1655355" y="202426"/>
        <a:ext cx="973256" cy="973256"/>
      </dsp:txXfrm>
    </dsp:sp>
    <dsp:sp modelId="{4522A87C-2622-4645-8F39-34EA58C0069B}">
      <dsp:nvSpPr>
        <dsp:cNvPr id="0" name=""/>
        <dsp:cNvSpPr/>
      </dsp:nvSpPr>
      <dsp:spPr>
        <a:xfrm rot="3600000">
          <a:off x="2470538" y="1342936"/>
          <a:ext cx="366125" cy="4645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497997" y="1388281"/>
        <a:ext cx="256288" cy="278720"/>
      </dsp:txXfrm>
    </dsp:sp>
    <dsp:sp modelId="{F0C26BFA-A268-9F42-9E51-33A110AEC213}">
      <dsp:nvSpPr>
        <dsp:cNvPr id="0" name=""/>
        <dsp:cNvSpPr/>
      </dsp:nvSpPr>
      <dsp:spPr>
        <a:xfrm>
          <a:off x="2487385" y="1791101"/>
          <a:ext cx="1376392" cy="13763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Berdaya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Guna</a:t>
          </a:r>
          <a:endParaRPr lang="en-US" sz="1800" kern="1200" dirty="0"/>
        </a:p>
      </dsp:txBody>
      <dsp:txXfrm>
        <a:off x="2688953" y="1992669"/>
        <a:ext cx="973256" cy="973256"/>
      </dsp:txXfrm>
    </dsp:sp>
    <dsp:sp modelId="{DEF7AF18-0B4A-874F-B3E4-B9B922ECAA1E}">
      <dsp:nvSpPr>
        <dsp:cNvPr id="0" name=""/>
        <dsp:cNvSpPr/>
      </dsp:nvSpPr>
      <dsp:spPr>
        <a:xfrm rot="10800000">
          <a:off x="1969283" y="2247031"/>
          <a:ext cx="366125" cy="4645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079120" y="2339937"/>
        <a:ext cx="256288" cy="278720"/>
      </dsp:txXfrm>
    </dsp:sp>
    <dsp:sp modelId="{CB1FFAF7-A292-5C42-B51D-E4223C9C35D1}">
      <dsp:nvSpPr>
        <dsp:cNvPr id="0" name=""/>
        <dsp:cNvSpPr/>
      </dsp:nvSpPr>
      <dsp:spPr>
        <a:xfrm>
          <a:off x="420190" y="1791101"/>
          <a:ext cx="1376392" cy="13763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Inovatif</a:t>
          </a:r>
          <a:endParaRPr lang="en-US" sz="1800" kern="1200" dirty="0"/>
        </a:p>
      </dsp:txBody>
      <dsp:txXfrm>
        <a:off x="621758" y="1992669"/>
        <a:ext cx="973256" cy="973256"/>
      </dsp:txXfrm>
    </dsp:sp>
    <dsp:sp modelId="{BAF5086B-D7A8-7346-BE35-29C36852E093}">
      <dsp:nvSpPr>
        <dsp:cNvPr id="0" name=""/>
        <dsp:cNvSpPr/>
      </dsp:nvSpPr>
      <dsp:spPr>
        <a:xfrm rot="18000000">
          <a:off x="1436941" y="1360883"/>
          <a:ext cx="366125" cy="4645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464400" y="1501350"/>
        <a:ext cx="256288" cy="2787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E3BC52-3096-A141-B60E-6135EB04C10A}">
      <dsp:nvSpPr>
        <dsp:cNvPr id="0" name=""/>
        <dsp:cNvSpPr/>
      </dsp:nvSpPr>
      <dsp:spPr>
        <a:xfrm>
          <a:off x="2636043" y="61614"/>
          <a:ext cx="2957512" cy="295751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Analisis</a:t>
          </a:r>
          <a:endParaRPr lang="en-US" sz="3900" kern="1200" dirty="0"/>
        </a:p>
      </dsp:txBody>
      <dsp:txXfrm>
        <a:off x="3030378" y="579179"/>
        <a:ext cx="2168842" cy="1330880"/>
      </dsp:txXfrm>
    </dsp:sp>
    <dsp:sp modelId="{2FAF7B99-2337-364D-91A5-576F2EBC4F10}">
      <dsp:nvSpPr>
        <dsp:cNvPr id="0" name=""/>
        <dsp:cNvSpPr/>
      </dsp:nvSpPr>
      <dsp:spPr>
        <a:xfrm>
          <a:off x="3703212" y="1910060"/>
          <a:ext cx="2957512" cy="295751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Isolasi</a:t>
          </a:r>
          <a:endParaRPr lang="en-US" sz="3900" kern="1200" dirty="0"/>
        </a:p>
      </dsp:txBody>
      <dsp:txXfrm>
        <a:off x="4607718" y="2674084"/>
        <a:ext cx="1774507" cy="1626632"/>
      </dsp:txXfrm>
    </dsp:sp>
    <dsp:sp modelId="{3F25F940-B7D8-2145-970D-ACAEDC37BEBB}">
      <dsp:nvSpPr>
        <dsp:cNvPr id="0" name=""/>
        <dsp:cNvSpPr/>
      </dsp:nvSpPr>
      <dsp:spPr>
        <a:xfrm>
          <a:off x="1568874" y="1910060"/>
          <a:ext cx="2957512" cy="295751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Sintesis</a:t>
          </a:r>
          <a:endParaRPr lang="en-US" sz="3900" kern="1200" dirty="0"/>
        </a:p>
      </dsp:txBody>
      <dsp:txXfrm>
        <a:off x="1847373" y="2674084"/>
        <a:ext cx="1774507" cy="1626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282" cy="481046"/>
          </a:xfrm>
          <a:prstGeom prst="rect">
            <a:avLst/>
          </a:prstGeom>
        </p:spPr>
        <p:txBody>
          <a:bodyPr vert="horz" lIns="93966" tIns="46983" rIns="93966" bIns="4698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343" y="0"/>
            <a:ext cx="2985282" cy="481046"/>
          </a:xfrm>
          <a:prstGeom prst="rect">
            <a:avLst/>
          </a:prstGeom>
        </p:spPr>
        <p:txBody>
          <a:bodyPr vert="horz" lIns="93966" tIns="46983" rIns="93966" bIns="4698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FAFF0DD-D196-46D5-B20E-BA982613814D}" type="datetimeFigureOut">
              <a:rPr lang="en-US"/>
              <a:pPr>
                <a:defRPr/>
              </a:pPr>
              <a:t>7/17/19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41121"/>
            <a:ext cx="2985282" cy="481046"/>
          </a:xfrm>
          <a:prstGeom prst="rect">
            <a:avLst/>
          </a:prstGeom>
        </p:spPr>
        <p:txBody>
          <a:bodyPr vert="horz" lIns="93966" tIns="46983" rIns="93966" bIns="4698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343" y="9141121"/>
            <a:ext cx="2985282" cy="481046"/>
          </a:xfrm>
          <a:prstGeom prst="rect">
            <a:avLst/>
          </a:prstGeom>
        </p:spPr>
        <p:txBody>
          <a:bodyPr vert="horz" lIns="93966" tIns="46983" rIns="93966" bIns="4698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C1F73D3-D8E2-4507-B866-9A678D60E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58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282" cy="481046"/>
          </a:xfrm>
          <a:prstGeom prst="rect">
            <a:avLst/>
          </a:prstGeom>
        </p:spPr>
        <p:txBody>
          <a:bodyPr vert="horz" lIns="93966" tIns="46983" rIns="93966" bIns="4698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343" y="0"/>
            <a:ext cx="2985282" cy="481046"/>
          </a:xfrm>
          <a:prstGeom prst="rect">
            <a:avLst/>
          </a:prstGeom>
        </p:spPr>
        <p:txBody>
          <a:bodyPr vert="horz" lIns="93966" tIns="46983" rIns="93966" bIns="4698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F6E0F96-EFA5-435E-8F9F-394B29396C32}" type="datetimeFigureOut">
              <a:rPr lang="en-US"/>
              <a:pPr>
                <a:defRPr/>
              </a:pPr>
              <a:t>7/17/19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9813" y="722313"/>
            <a:ext cx="4808537" cy="3608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66" tIns="46983" rIns="93966" bIns="4698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201" y="4571191"/>
            <a:ext cx="5511762" cy="4330667"/>
          </a:xfrm>
          <a:prstGeom prst="rect">
            <a:avLst/>
          </a:prstGeom>
        </p:spPr>
        <p:txBody>
          <a:bodyPr vert="horz" lIns="93966" tIns="46983" rIns="93966" bIns="4698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41121"/>
            <a:ext cx="2985282" cy="481046"/>
          </a:xfrm>
          <a:prstGeom prst="rect">
            <a:avLst/>
          </a:prstGeom>
        </p:spPr>
        <p:txBody>
          <a:bodyPr vert="horz" lIns="93966" tIns="46983" rIns="93966" bIns="4698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343" y="9141121"/>
            <a:ext cx="2985282" cy="481046"/>
          </a:xfrm>
          <a:prstGeom prst="rect">
            <a:avLst/>
          </a:prstGeom>
        </p:spPr>
        <p:txBody>
          <a:bodyPr vert="horz" lIns="93966" tIns="46983" rIns="93966" bIns="4698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CB9AAE-99C4-4FA9-A635-9DCFEA823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99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CB9AAE-99C4-4FA9-A635-9DCFEA82343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2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CB9AAE-99C4-4FA9-A635-9DCFEA82343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5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CB9AAE-99C4-4FA9-A635-9DCFEA82343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CB9AAE-99C4-4FA9-A635-9DCFEA82343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21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CB9AAE-99C4-4FA9-A635-9DCFEA82343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CB9AAE-99C4-4FA9-A635-9DCFEA82343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88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E7BA6-D82F-4BE7-914C-1C3C77CBDB30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ifair_fro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685800"/>
            <a:ext cx="6477000" cy="1752600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133600"/>
            <a:ext cx="6477000" cy="1981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400"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7451C372-724C-4FB1-A8D5-0F910BF07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18095-B036-4920-8684-2B6F027E2D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F5A432-2E19-4015-8A81-19C5216ECC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418BD1-0422-46BB-961D-9248D4CFAB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6E093-2801-4B9B-95C5-D650A2CCAF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EB5B7-F17E-497E-AF9D-B02063293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78A88-3A58-4F14-BC19-39B9273AC5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A68DAB-5288-4634-B3B1-6B3D73C25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534D9-4E6E-488C-9938-0E4977BC4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4A187-3165-4F7F-A934-83C6B2690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838200"/>
            <a:ext cx="22860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838200"/>
            <a:ext cx="67056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604763-342C-4D47-AF1A-3CB537CBD6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2667000"/>
            <a:ext cx="44196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44196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DFFD2-A033-48A5-B5E9-78F99655DA64}" type="slidenum">
              <a:rPr lang="id-ID" altLang="zh-CN" smtClean="0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2667000"/>
            <a:ext cx="44196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2667000"/>
            <a:ext cx="44196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4419600"/>
            <a:ext cx="44196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DFFD2-A033-48A5-B5E9-78F99655DA64}" type="slidenum">
              <a:rPr lang="id-ID" altLang="zh-CN" smtClean="0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8BAB4-8BCC-4C7D-92BE-97FA293FAC09}" type="datetimeFigureOut">
              <a:rPr lang="en-US"/>
              <a:pPr>
                <a:defRPr/>
              </a:pPr>
              <a:t>7/17/19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B32DA-D5BC-4D8E-84B0-1A3EDE41D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FA34C-4DAA-4F13-A6BE-1FFD7CD81580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F1D57-E2C7-40A5-937B-487047452444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CCD0-A75A-41EC-A062-8BB87E699DF2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081EE-839A-442F-8065-0CDB938409A5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6398F-1C53-48B2-A918-728040D70CE6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99965-7128-4062-92AE-C74EAB605156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7B3-570D-4038-94DA-08202ADD0914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8CE54-8891-4DDB-A019-951D940D721B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24B4A-5A6D-4E5B-9EB3-4534D43EDBB8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DE094-3982-44A4-A1B5-FDA266B9E83B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6A83F-5578-4A14-927F-11F94B7E2131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1C372-724C-4FB1-A8D5-0F910BF07B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18095-B036-4920-8684-2B6F027E2D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5A432-2E19-4015-8A81-19C5216ECC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18BD1-0422-46BB-961D-9248D4CFAB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6E093-2801-4B9B-95C5-D650A2CCAF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EB5B7-F17E-497E-AF9D-B02063293E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78A88-3A58-4F14-BC19-39B9273AC5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8DAB-5288-4634-B3B1-6B3D73C253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534D9-4E6E-488C-9938-0E4977BC44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4A187-3165-4F7F-A934-83C6B26909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04763-342C-4D47-AF1A-3CB537CBD6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C57F09-E9B2-48BA-9678-CA93A92909AD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111FF-4AC1-49E0-8853-E72D803E5303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0E9757-8C85-4002-9843-FB2D68090618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1D403-EA84-4AB4-8878-701CF9523AFC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BCBF71-C8DC-4531-BF6D-2DA03E54ED7C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6404D-E398-4EAD-8C81-0A31EF8F9029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AFE60E-950F-42D2-8242-1BD21A0E62D5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7408F-AD8A-4765-AD9D-965C1D9D954A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F9F3B3-8790-4756-9302-C23C369DE903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66FF7-6B16-4AF6-A2F1-68B8F44D18B7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3B0208-9A0B-4817-8FDF-EC7916FCF4C9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1D7BB-EC33-4713-B9E9-720520B2D00D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A282B8-B27D-483F-A99D-6EE898F21328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61B71-88A2-4070-AF27-29E7AB32B9DC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8A6A25-6F6F-4CD1-98BE-D55D0C69714B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C911D-3078-40C1-802D-725CBCD86636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C7F270-18F4-4067-B75F-617F9ACBC0EA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9E516-0093-41FB-804F-8D8706D76A24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15A979-856E-483D-BFCE-12C881A497D9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7BDE4-785F-4751-B09C-8F903618B8FF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66E885-2253-4681-B40F-8A6F46127419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BCE39-7306-406B-A876-EE263F665429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1C372-724C-4FB1-A8D5-0F910BF07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18095-B036-4920-8684-2B6F027E2D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5A432-2E19-4015-8A81-19C5216ECC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447800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447800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18BD1-0422-46BB-961D-9248D4CFAB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6E093-2801-4B9B-95C5-D650A2CCAF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EB5B7-F17E-497E-AF9D-B02063293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78A88-3A58-4F14-BC19-39B9273AC5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8DAB-5288-4634-B3B1-6B3D73C25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534D9-4E6E-488C-9938-0E4977BC4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4A187-3165-4F7F-A934-83C6B2690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304800"/>
            <a:ext cx="17526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5105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04763-342C-4D47-AF1A-3CB537CBD6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31B61C-C40B-4C8D-954A-6802F63333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07242-444A-460E-BAF0-00D24CAA9A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FBB6B-C049-4934-AA27-3CB6AB39D6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524000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524000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16AAF-1C36-414D-96D9-4A64C271CB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F77C6-0956-4248-A1EA-2A21F6C436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EF080-9DDB-4EDD-B209-B24E7ADD3F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9A193-D83A-46FF-9DA3-9295C1878F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800C0-D739-4FFB-AB49-B798AA2B32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D4912-40DA-441E-A63C-1A1625E19D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CFFB7-A937-4615-A43F-7B5AC51095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304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14890-CAE3-47A5-B577-CB1AE66123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462DCF-0C3A-4017-A1A5-5221FEAE0556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1CB20-F8C1-457C-8439-3A1F5FA5B4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F126D0-4212-4F9C-B33F-A3DA7A42C3A3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3A29C-65FF-410C-A225-F073DFCC70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99234A-E000-49C8-A874-7974F997A157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E52B5-70B4-464F-BECC-4A16181127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56D0B0-8D82-4E73-8E57-0B90816EB575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2E09A-EC8F-4F86-B645-E8728B5F5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D6F9AD-800A-44F8-9FEA-5F07A6DD0F36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37773-3C31-4274-8DA1-223F66A334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37A6AA-0207-41F3-B48A-4CDB97D7DFDB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295A4-B5BF-4FC8-9C75-E15CC81985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DC7CA4-1FE1-4527-9A0B-C1363501D286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D0831-5661-4162-BD56-106C5F981F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3E7AFF-A07D-49D4-B811-D1BCBD333CD7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12490-66F9-4703-8B5C-A3D9C2F4D9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E36510-E306-460E-8526-E34C6221DEBC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FA59F-0079-46D3-9BE0-92D8B5E14D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E6386A-1B51-4B1A-B89E-C1DCEA61CE71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4211-35BD-4BB6-A9A9-15CA5F9998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A29F54-C7F9-4E8A-ABB0-AE11E26A6B91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C9925-BB6A-47FA-88DE-71F1DBC32B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 descr="图片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57338"/>
            <a:ext cx="7772400" cy="760412"/>
          </a:xfrm>
        </p:spPr>
        <p:txBody>
          <a:bodyPr/>
          <a:lstStyle>
            <a:lvl1pPr algn="ctr"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zh-CN"/>
              <a:t>Click to edit Master title style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2428875"/>
            <a:ext cx="6400800" cy="579438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zh-CN"/>
              <a:t>Click to edit Master subtitle style</a:t>
            </a:r>
            <a:endParaRPr lang="zh-CN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451C372-724C-4FB1-A8D5-0F910BF07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18095-B036-4920-8684-2B6F027E2D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5A432-2E19-4015-8A81-19C5216ECC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98563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198563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18BD1-0422-46BB-961D-9248D4CFAB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6E093-2801-4B9B-95C5-D650A2CCAF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EB5B7-F17E-497E-AF9D-B02063293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78A88-3A58-4F14-BC19-39B9273AC5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8DAB-5288-4634-B3B1-6B3D73C25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534D9-4E6E-488C-9938-0E4977BC4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4A187-3165-4F7F-A934-83C6B2690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292100"/>
            <a:ext cx="2057400" cy="5730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92100"/>
            <a:ext cx="6019800" cy="5730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04763-342C-4D47-AF1A-3CB537CBD6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00C91-6EEB-4509-8326-86F6FCA24FB4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AC2FD-1CCA-4FB3-B628-BD48948EC42B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5AD3E-8607-4406-96FB-BB93817DA18E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DF6D6-396E-4BD0-B888-19C47CCD8D00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A94C1-B3C6-4ABA-8B19-145098794054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045A0-507D-46A6-B453-AA1DFAEFCEAF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29755-3094-46E2-AA28-95273980C885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142753-9D0A-4F22-A119-539680FB4C88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FFDF8-7A61-45F1-AEEF-DA3439DAB0C5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1BFDA-31CB-47B7-9034-DA8FD4F7E10F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3.xml"/><Relationship Id="rId14" Type="http://schemas.openxmlformats.org/officeDocument/2006/relationships/theme" Target="../theme/theme10.xml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7286625" y="363538"/>
            <a:ext cx="1389063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 cmpd="sng">
            <a:solidFill>
              <a:srgbClr val="969696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de-DE" altLang="en-US" sz="1400" b="1">
                <a:ea typeface="华文细黑" pitchFamily="2" charset="-122"/>
              </a:rPr>
              <a:t>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SimHei" pitchFamily="49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SimHei" pitchFamily="49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SimHei" pitchFamily="49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SimHei" pitchFamily="49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SimHei" pitchFamily="49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SimHei" pitchFamily="49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SimHei" pitchFamily="49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SimHei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cifair_INSID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667000"/>
            <a:ext cx="8991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C04C1ECB-73E0-4AE3-8EA0-2AEABF1FC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1114425" y="1609725"/>
            <a:ext cx="6934200" cy="19050"/>
          </a:xfrm>
          <a:prstGeom prst="rect">
            <a:avLst/>
          </a:prstGeom>
          <a:solidFill>
            <a:srgbClr val="80808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ransition>
    <p:random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700">
          <a:solidFill>
            <a:schemeClr val="tx2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600">
          <a:solidFill>
            <a:schemeClr val="tx2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500">
          <a:solidFill>
            <a:schemeClr val="tx2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endParaRPr lang="id-ID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endParaRPr lang="id-ID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</a:defRPr>
            </a:lvl1pPr>
          </a:lstStyle>
          <a:p>
            <a:fld id="{2AA83555-44F7-47AB-A722-3B3608CBA779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ea typeface="永中宋体" pitchFamily="2" charset="-122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ea typeface="永中宋体" pitchFamily="2" charset="-122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ea typeface="永中宋体" pitchFamily="2" charset="-122"/>
              </a:defRPr>
            </a:lvl1pPr>
          </a:lstStyle>
          <a:p>
            <a:fld id="{313B3592-A5CC-42CE-B9F1-E1CB1A7D1D1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>
    <p:random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fld id="{602D2BE9-93C8-4BCE-B7B3-3F94C8573CDB}" type="datetimeFigureOut">
              <a:rPr lang="zh-CN" altLang="en-US"/>
              <a:pPr/>
              <a:t>2019/7/17</a:t>
            </a:fld>
            <a:endParaRPr lang="id-ID" altLang="zh-CN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id-ID" altLang="zh-CN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A6478D24-6DBE-4503-86E0-503F9924C0C0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0"/>
            <a:ext cx="701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447800"/>
            <a:ext cx="701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宋体" pitchFamily="2" charset="-122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宋体" pitchFamily="2" charset="-122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宋体" pitchFamily="2" charset="-122"/>
              </a:defRPr>
            </a:lvl1pPr>
          </a:lstStyle>
          <a:p>
            <a:fld id="{A8ED836A-C46D-469B-A28A-C33D846AEC3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random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0"/>
            <a:ext cx="701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524000"/>
            <a:ext cx="701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05000" y="6400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宋体" pitchFamily="2" charset="-122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6413" y="6400800"/>
            <a:ext cx="2084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宋体" pitchFamily="2" charset="-122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宋体" pitchFamily="2" charset="-122"/>
              </a:defRPr>
            </a:lvl1pPr>
          </a:lstStyle>
          <a:p>
            <a:fld id="{6902F263-893D-4616-B6AA-09D191E444D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5" name="TextBox 17"/>
          <p:cNvSpPr txBox="1">
            <a:spLocks noChangeArrowheads="1"/>
          </p:cNvSpPr>
          <p:nvPr/>
        </p:nvSpPr>
        <p:spPr bwMode="auto">
          <a:xfrm rot="10800000" flipV="1">
            <a:off x="5789613" y="5561013"/>
            <a:ext cx="2897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>
              <a:latin typeface="Garamond" pitchFamily="18" charset="0"/>
              <a:ea typeface="宋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单击此处编辑母版文本样式</a:t>
            </a:r>
          </a:p>
          <a:p>
            <a:pPr lvl="1"/>
            <a:r>
              <a:rPr lang="en-US"/>
              <a:t>第二级</a:t>
            </a:r>
          </a:p>
          <a:p>
            <a:pPr lvl="2"/>
            <a:r>
              <a:rPr lang="en-US"/>
              <a:t>第三级</a:t>
            </a:r>
          </a:p>
          <a:p>
            <a:pPr lvl="3"/>
            <a:r>
              <a:rPr lang="en-US"/>
              <a:t>第四级</a:t>
            </a:r>
          </a:p>
          <a:p>
            <a:pPr lvl="4"/>
            <a:r>
              <a:rPr lang="en-US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01C86D6-248B-40F7-BCDD-7131E348FE95}" type="datetimeFigureOut">
              <a:rPr lang="en-US"/>
              <a:pPr/>
              <a:t>7/17/19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00A627D-511E-48F7-BC53-C23756FDC21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图片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92100"/>
            <a:ext cx="82296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8563"/>
            <a:ext cx="82296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d-ID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d-ID" altLang="zh-CN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3EDFFD2-A033-48A5-B5E9-78F99655DA64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>
    <p:random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d-ID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d-ID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25DDFC-A792-4C72-94C8-0F01E4243AA6}" type="slidenum">
              <a:rPr lang="id-ID" altLang="zh-CN"/>
              <a:pPr/>
              <a:t>‹#›</a:t>
            </a:fld>
            <a:endParaRPr lang="id-ID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02.xml"/><Relationship Id="rId2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02.xml"/><Relationship Id="rId2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102.xml"/><Relationship Id="rId2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35.png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WhatsApp Image 2018-07-19 at 09.38.02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7384"/>
            <a:ext cx="9144000" cy="6858000"/>
          </a:xfrm>
        </p:spPr>
      </p:pic>
      <p:sp>
        <p:nvSpPr>
          <p:cNvPr id="20482" name="AutoShape 2" descr="blob:https://web.whatsapp.com/1b66066c-bf1e-42f2-9c15-d853a51db19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484" name="AutoShape 4" descr="blob:https://web.whatsapp.com/1b66066c-bf1e-42f2-9c15-d853a51db19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486" name="AutoShape 6" descr="blob:https://web.whatsapp.com/1b66066c-bf1e-42f2-9c15-d853a51db19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" name="Rectangle 3"/>
          <p:cNvSpPr/>
          <p:nvPr/>
        </p:nvSpPr>
        <p:spPr bwMode="auto">
          <a:xfrm>
            <a:off x="2195736" y="6381328"/>
            <a:ext cx="1224136" cy="28803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Achmad</a:t>
            </a:r>
            <a:r>
              <a:rPr lang="en-US" dirty="0"/>
              <a:t> </a:t>
            </a:r>
            <a:r>
              <a:rPr lang="en-US" dirty="0" err="1"/>
              <a:t>Zainuddin</a:t>
            </a:r>
            <a:r>
              <a:rPr lang="en-US" dirty="0"/>
              <a:t> , MS.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9662"/>
            <a:ext cx="4104456" cy="3352800"/>
          </a:xfrm>
        </p:spPr>
        <p:txBody>
          <a:bodyPr/>
          <a:lstStyle/>
          <a:p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Departemen</a:t>
            </a:r>
            <a:r>
              <a:rPr lang="en-US" dirty="0"/>
              <a:t> Kimia FMIPA </a:t>
            </a:r>
            <a:r>
              <a:rPr lang="en-US" dirty="0" smtClean="0"/>
              <a:t>UNPAD</a:t>
            </a:r>
          </a:p>
          <a:p>
            <a:pPr algn="l"/>
            <a:r>
              <a:rPr lang="en-US" dirty="0" err="1" smtClean="0"/>
              <a:t>Bidang</a:t>
            </a:r>
            <a:r>
              <a:rPr lang="en-US" dirty="0" smtClean="0"/>
              <a:t> </a:t>
            </a:r>
            <a:r>
              <a:rPr lang="en-US" dirty="0" err="1" smtClean="0"/>
              <a:t>Kajian</a:t>
            </a:r>
            <a:r>
              <a:rPr lang="en-US" dirty="0" smtClean="0"/>
              <a:t> </a:t>
            </a:r>
            <a:r>
              <a:rPr lang="en-US" dirty="0" err="1" smtClean="0"/>
              <a:t>materi</a:t>
            </a:r>
            <a:r>
              <a:rPr lang="en-US" dirty="0" smtClean="0"/>
              <a:t> Sentra HKI STFI</a:t>
            </a:r>
            <a:endParaRPr lang="en-US" dirty="0"/>
          </a:p>
          <a:p>
            <a:pPr algn="l"/>
            <a:r>
              <a:rPr lang="id-ID" dirty="0"/>
              <a:t>Fokus Bidang Penelitian: </a:t>
            </a:r>
            <a:r>
              <a:rPr lang="id-ID" b="1" dirty="0"/>
              <a:t>Kimia </a:t>
            </a:r>
            <a:r>
              <a:rPr lang="id-ID" b="1" dirty="0" smtClean="0"/>
              <a:t>organik, Sintesis, dan Analisis Pangan</a:t>
            </a:r>
            <a:endParaRPr lang="id-ID" b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5" t="7500" r="6688" b="31101"/>
          <a:stretch/>
        </p:blipFill>
        <p:spPr>
          <a:xfrm>
            <a:off x="4932040" y="1787231"/>
            <a:ext cx="3629395" cy="4622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40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9198" y="620688"/>
            <a:ext cx="28488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/>
              <a:t>Asisten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akademik</a:t>
            </a:r>
            <a:endParaRPr lang="en-US" sz="2400" b="1" dirty="0" smtClean="0"/>
          </a:p>
          <a:p>
            <a:pPr algn="ctr"/>
            <a:r>
              <a:rPr lang="id-ID" sz="2400" b="1" dirty="0" smtClean="0"/>
              <a:t>Rina Dilawati, S.Si</a:t>
            </a:r>
            <a:endParaRPr lang="id-ID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395536" y="1988840"/>
            <a:ext cx="403244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id-ID" sz="2400" kern="0" dirty="0">
                <a:solidFill>
                  <a:schemeClr val="tx2"/>
                </a:solidFill>
              </a:rPr>
              <a:t>Alumni </a:t>
            </a:r>
            <a:r>
              <a:rPr lang="id-ID" sz="2400" kern="0" dirty="0" smtClean="0">
                <a:solidFill>
                  <a:schemeClr val="tx2"/>
                </a:solidFill>
              </a:rPr>
              <a:t>Kimia Unpad angkatan 2013</a:t>
            </a: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id-ID" sz="2400" kern="0" dirty="0" smtClean="0">
                <a:solidFill>
                  <a:schemeClr val="tx2"/>
                </a:solidFill>
              </a:rPr>
              <a:t>Sekretaris KK </a:t>
            </a:r>
            <a:r>
              <a:rPr lang="id-ID" sz="2400" kern="0" dirty="0" err="1" smtClean="0">
                <a:solidFill>
                  <a:schemeClr val="tx2"/>
                </a:solidFill>
              </a:rPr>
              <a:t>Farmakokimia</a:t>
            </a:r>
            <a:endParaRPr lang="id-ID" sz="2400" kern="0" dirty="0" smtClean="0">
              <a:solidFill>
                <a:schemeClr val="tx2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defRPr/>
            </a:pPr>
            <a:endParaRPr lang="id-ID" sz="2400" kern="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r="5374"/>
          <a:stretch/>
        </p:blipFill>
        <p:spPr>
          <a:xfrm>
            <a:off x="4788024" y="1685546"/>
            <a:ext cx="3744415" cy="478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4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620688"/>
            <a:ext cx="40822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/>
              <a:t>Asisten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akademik</a:t>
            </a:r>
            <a:endParaRPr lang="en-US" sz="2400" b="1" dirty="0" smtClean="0"/>
          </a:p>
          <a:p>
            <a:pPr algn="ctr"/>
            <a:r>
              <a:rPr lang="en-US" sz="2400" b="1" dirty="0" err="1" smtClean="0"/>
              <a:t>Yunita</a:t>
            </a:r>
            <a:r>
              <a:rPr lang="en-US" sz="2400" b="1" dirty="0" smtClean="0"/>
              <a:t> </a:t>
            </a:r>
            <a:r>
              <a:rPr lang="en-US" sz="2400" b="1" dirty="0" err="1"/>
              <a:t>Melianasari</a:t>
            </a:r>
            <a:r>
              <a:rPr lang="en-US" sz="2400" b="1" dirty="0"/>
              <a:t>, </a:t>
            </a:r>
            <a:r>
              <a:rPr lang="en-US" sz="2400" b="1" dirty="0" err="1"/>
              <a:t>S.Farm</a:t>
            </a:r>
            <a:endParaRPr lang="id-ID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395537" y="1988840"/>
            <a:ext cx="4392487" cy="368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id-ID" sz="2400" kern="0" dirty="0">
                <a:solidFill>
                  <a:schemeClr val="tx2"/>
                </a:solidFill>
              </a:rPr>
              <a:t>Alumni STFI angkatan </a:t>
            </a:r>
            <a:r>
              <a:rPr lang="en-US" sz="2400" kern="0" dirty="0" smtClean="0">
                <a:solidFill>
                  <a:schemeClr val="tx2"/>
                </a:solidFill>
              </a:rPr>
              <a:t>2009</a:t>
            </a: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en-US" sz="2400" kern="0" dirty="0" err="1" smtClean="0">
                <a:solidFill>
                  <a:schemeClr val="tx2"/>
                </a:solidFill>
              </a:rPr>
              <a:t>Jabatan</a:t>
            </a:r>
            <a:r>
              <a:rPr lang="en-US" sz="2400" kern="0" dirty="0" smtClean="0">
                <a:solidFill>
                  <a:schemeClr val="tx2"/>
                </a:solidFill>
              </a:rPr>
              <a:t> : </a:t>
            </a:r>
            <a:r>
              <a:rPr lang="en-US" sz="2400" kern="0" dirty="0" err="1" smtClean="0">
                <a:solidFill>
                  <a:schemeClr val="tx2"/>
                </a:solidFill>
              </a:rPr>
              <a:t>Kepala</a:t>
            </a:r>
            <a:r>
              <a:rPr lang="en-US" sz="2400" kern="0" dirty="0" smtClean="0">
                <a:solidFill>
                  <a:schemeClr val="tx2"/>
                </a:solidFill>
              </a:rPr>
              <a:t> Unit Usaha</a:t>
            </a:r>
            <a:endParaRPr lang="id-ID" sz="2400" kern="0" dirty="0" smtClean="0">
              <a:solidFill>
                <a:schemeClr val="tx2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id-ID" sz="2400" kern="0" dirty="0" smtClean="0">
                <a:solidFill>
                  <a:schemeClr val="tx2"/>
                </a:solidFill>
              </a:rPr>
              <a:t>Penelitian TA :</a:t>
            </a: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defRPr/>
            </a:pPr>
            <a:r>
              <a:rPr lang="id-ID" sz="1600" b="1" dirty="0" smtClean="0"/>
              <a:t>	ANALISIS VARIASI JENIS DAN JARAK ANTAR ELEKTRODA DALAM PENETAPANKADAR SENYAWA RUTIN DARI DAUN SINGKONG (</a:t>
            </a:r>
            <a:r>
              <a:rPr lang="id-ID" sz="1600" b="1" i="1" dirty="0" smtClean="0"/>
              <a:t>Manihot esculenta</a:t>
            </a:r>
            <a:r>
              <a:rPr lang="id-ID" sz="1600" b="1" dirty="0" smtClean="0"/>
              <a:t> Crantz) PADA METODE ELEKTROKOAGULASI</a:t>
            </a:r>
            <a:endParaRPr lang="id-ID" sz="2400" kern="0" dirty="0" smtClean="0">
              <a:solidFill>
                <a:schemeClr val="tx2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defRPr/>
            </a:pPr>
            <a:endParaRPr lang="id-ID" sz="2400" kern="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28800"/>
            <a:ext cx="3319636" cy="477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4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6497" y="620688"/>
            <a:ext cx="3377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/>
              <a:t>Asisten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akademik</a:t>
            </a:r>
            <a:endParaRPr lang="en-US" sz="2400" b="1" dirty="0" smtClean="0"/>
          </a:p>
          <a:p>
            <a:pPr algn="ctr"/>
            <a:r>
              <a:rPr lang="id-ID" sz="2400" b="1" dirty="0" smtClean="0"/>
              <a:t>Kardian Rinaldi, S.Pd.</a:t>
            </a:r>
            <a:endParaRPr lang="id-ID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395536" y="1988840"/>
            <a:ext cx="403244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id-ID" sz="2400" kern="0" dirty="0">
                <a:solidFill>
                  <a:schemeClr val="tx2"/>
                </a:solidFill>
              </a:rPr>
              <a:t>Alumni </a:t>
            </a:r>
            <a:r>
              <a:rPr lang="id-ID" sz="2400" kern="0" dirty="0" smtClean="0">
                <a:solidFill>
                  <a:schemeClr val="tx2"/>
                </a:solidFill>
              </a:rPr>
              <a:t>Pendidikan Kimia UPI </a:t>
            </a:r>
            <a:r>
              <a:rPr lang="id-ID" sz="2400" kern="0" dirty="0">
                <a:solidFill>
                  <a:schemeClr val="tx2"/>
                </a:solidFill>
              </a:rPr>
              <a:t>angkatan </a:t>
            </a:r>
            <a:r>
              <a:rPr lang="id-ID" sz="2400" kern="0" dirty="0" smtClean="0">
                <a:solidFill>
                  <a:schemeClr val="tx2"/>
                </a:solidFill>
              </a:rPr>
              <a:t>2013</a:t>
            </a: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id-ID" sz="2400" kern="0" dirty="0" err="1" smtClean="0">
                <a:solidFill>
                  <a:schemeClr val="tx2"/>
                </a:solidFill>
              </a:rPr>
              <a:t>Enroll</a:t>
            </a:r>
            <a:r>
              <a:rPr lang="id-ID" sz="2400" kern="0" dirty="0" smtClean="0">
                <a:solidFill>
                  <a:schemeClr val="tx2"/>
                </a:solidFill>
              </a:rPr>
              <a:t> S2 Kimia ITB</a:t>
            </a: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id-ID" sz="2400" kern="0" dirty="0" smtClean="0">
                <a:solidFill>
                  <a:schemeClr val="tx2"/>
                </a:solidFill>
              </a:rPr>
              <a:t>Penelitian TA :</a:t>
            </a: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defRPr/>
            </a:pPr>
            <a:r>
              <a:rPr lang="id-ID" sz="1600" b="1" dirty="0" smtClean="0"/>
              <a:t>	PENGEMBANGAN LEMBAR KERJA INKUIRI TERBIMBING PERCOBAAN</a:t>
            </a: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defRPr/>
            </a:pPr>
            <a:r>
              <a:rPr lang="id-ID" sz="1600" b="1" dirty="0" smtClean="0"/>
              <a:t>	SINTESIS NANO SELULOSA DAN POTENSINYA UNTUK MEMBANGUN LITERASI SAINS SISWA SMA</a:t>
            </a:r>
            <a:endParaRPr lang="id-ID" sz="2400" kern="0" dirty="0" smtClean="0">
              <a:solidFill>
                <a:schemeClr val="tx2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defRPr/>
            </a:pPr>
            <a:endParaRPr lang="id-ID" sz="2400" kern="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r="4315"/>
          <a:stretch/>
        </p:blipFill>
        <p:spPr>
          <a:xfrm>
            <a:off x="5076056" y="1844824"/>
            <a:ext cx="3528392" cy="462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4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0091" y="620688"/>
            <a:ext cx="3810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/>
              <a:t>Laboran</a:t>
            </a:r>
            <a:endParaRPr lang="en-US" sz="2400" b="1" dirty="0" smtClean="0"/>
          </a:p>
          <a:p>
            <a:pPr algn="ctr"/>
            <a:r>
              <a:rPr lang="id-ID" sz="2400" b="1" dirty="0" smtClean="0"/>
              <a:t>Betty Handayani, </a:t>
            </a:r>
            <a:r>
              <a:rPr lang="id-ID" sz="2400" b="1" dirty="0" err="1" smtClean="0"/>
              <a:t>S.Farm</a:t>
            </a:r>
            <a:endParaRPr lang="id-ID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395536" y="1988840"/>
            <a:ext cx="403244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id-ID" sz="2400" kern="0" dirty="0" err="1" smtClean="0">
                <a:solidFill>
                  <a:schemeClr val="tx2"/>
                </a:solidFill>
              </a:rPr>
              <a:t>A</a:t>
            </a:r>
            <a:r>
              <a:rPr lang="en-US" sz="2400" kern="0" dirty="0" smtClean="0">
                <a:solidFill>
                  <a:schemeClr val="tx2"/>
                </a:solidFill>
              </a:rPr>
              <a:t>l</a:t>
            </a:r>
            <a:r>
              <a:rPr lang="id-ID" sz="2400" kern="0" dirty="0" err="1" smtClean="0">
                <a:solidFill>
                  <a:schemeClr val="tx2"/>
                </a:solidFill>
              </a:rPr>
              <a:t>umni</a:t>
            </a:r>
            <a:r>
              <a:rPr lang="id-ID" sz="2400" kern="0" dirty="0" smtClean="0">
                <a:solidFill>
                  <a:schemeClr val="tx2"/>
                </a:solidFill>
              </a:rPr>
              <a:t> STFI Angkatan 2014</a:t>
            </a: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id-ID" sz="2400" kern="0" dirty="0" smtClean="0">
                <a:solidFill>
                  <a:schemeClr val="tx2"/>
                </a:solidFill>
              </a:rPr>
              <a:t>Jabatan : Sekretaris Unit Usaha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r="8028"/>
          <a:stretch/>
        </p:blipFill>
        <p:spPr>
          <a:xfrm>
            <a:off x="5004049" y="1797177"/>
            <a:ext cx="3528392" cy="4695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98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9235" y="620688"/>
            <a:ext cx="25923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/>
              <a:t>Laboran</a:t>
            </a:r>
            <a:endParaRPr lang="en-US" sz="2400" b="1" dirty="0" smtClean="0"/>
          </a:p>
          <a:p>
            <a:pPr algn="ctr"/>
            <a:r>
              <a:rPr lang="id-ID" sz="2400" b="1" dirty="0" smtClean="0"/>
              <a:t>Puti Minang Sari</a:t>
            </a:r>
            <a:endParaRPr lang="id-ID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395536" y="1988840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Alumni SMK </a:t>
            </a:r>
            <a:r>
              <a:rPr lang="en-US" sz="2400" dirty="0" err="1">
                <a:solidFill>
                  <a:schemeClr val="tx2"/>
                </a:solidFill>
              </a:rPr>
              <a:t>Negeri</a:t>
            </a:r>
            <a:r>
              <a:rPr lang="en-US" sz="2400" dirty="0">
                <a:solidFill>
                  <a:schemeClr val="tx2"/>
                </a:solidFill>
              </a:rPr>
              <a:t> 7 Bandung </a:t>
            </a:r>
            <a:r>
              <a:rPr lang="en-US" sz="2400" dirty="0" smtClean="0">
                <a:solidFill>
                  <a:schemeClr val="tx2"/>
                </a:solidFill>
              </a:rPr>
              <a:t>2017</a:t>
            </a:r>
            <a:endParaRPr lang="id-ID" sz="2400" kern="0" dirty="0" smtClean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9996"/>
          <a:stretch/>
        </p:blipFill>
        <p:spPr>
          <a:xfrm>
            <a:off x="4788024" y="1628800"/>
            <a:ext cx="3930267" cy="4971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32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132856"/>
            <a:ext cx="651607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>
                <a:latin typeface="Calibri" charset="0"/>
                <a:ea typeface="Calibri" charset="0"/>
                <a:cs typeface="Calibri" charset="0"/>
              </a:rPr>
              <a:t>ADA APA DI </a:t>
            </a:r>
          </a:p>
          <a:p>
            <a:pPr algn="ctr"/>
            <a:r>
              <a:rPr lang="en-US" sz="6600" b="1" dirty="0" smtClean="0">
                <a:latin typeface="Calibri" charset="0"/>
                <a:ea typeface="Calibri" charset="0"/>
                <a:cs typeface="Calibri" charset="0"/>
              </a:rPr>
              <a:t>FARMAKOKIMIA ?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339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err="1" smtClean="0"/>
              <a:t>Karya</a:t>
            </a:r>
            <a:r>
              <a:rPr lang="en-US" dirty="0" smtClean="0"/>
              <a:t> </a:t>
            </a:r>
            <a:r>
              <a:rPr lang="en-US" dirty="0" err="1" smtClean="0"/>
              <a:t>ilmiah</a:t>
            </a:r>
            <a:r>
              <a:rPr lang="en-US" dirty="0" smtClean="0"/>
              <a:t> </a:t>
            </a:r>
            <a:r>
              <a:rPr lang="en-US" dirty="0" err="1" smtClean="0"/>
              <a:t>Kolaboratif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r>
              <a:rPr lang="en-US" dirty="0" smtClean="0"/>
              <a:t> &amp; </a:t>
            </a:r>
            <a:r>
              <a:rPr lang="en-US" dirty="0" err="1" smtClean="0"/>
              <a:t>Mahasiswa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905680"/>
              </p:ext>
            </p:extLst>
          </p:nvPr>
        </p:nvGraphicFramePr>
        <p:xfrm>
          <a:off x="0" y="2667000"/>
          <a:ext cx="89916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02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Seminar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1" b="27399"/>
          <a:stretch/>
        </p:blipFill>
        <p:spPr>
          <a:xfrm>
            <a:off x="1691680" y="1916832"/>
            <a:ext cx="5411663" cy="3744416"/>
          </a:xfrm>
        </p:spPr>
      </p:pic>
      <p:sp>
        <p:nvSpPr>
          <p:cNvPr id="5" name="TextBox 4"/>
          <p:cNvSpPr txBox="1"/>
          <p:nvPr/>
        </p:nvSpPr>
        <p:spPr>
          <a:xfrm>
            <a:off x="1691680" y="5661248"/>
            <a:ext cx="541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Seminar Nasional Kimia 2019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892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PROCEEDING INTERNASIONAL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8840"/>
            <a:ext cx="8991600" cy="3352800"/>
          </a:xfrm>
        </p:spPr>
        <p:txBody>
          <a:bodyPr/>
          <a:lstStyle/>
          <a:p>
            <a:pPr marL="676275" lvl="3" indent="-254000" algn="l"/>
            <a:r>
              <a:rPr lang="en-US" sz="2400" dirty="0"/>
              <a:t>Isolation and identification of proteolytic bacteria from pig sludge and protease activity determination</a:t>
            </a:r>
          </a:p>
          <a:p>
            <a:pPr marL="1133475" lvl="4" indent="-254000" algn="l"/>
            <a:r>
              <a:rPr lang="en-US" sz="1800" dirty="0"/>
              <a:t>S </a:t>
            </a:r>
            <a:r>
              <a:rPr lang="en-US" sz="1800" dirty="0" err="1"/>
              <a:t>Hamdani</a:t>
            </a:r>
            <a:r>
              <a:rPr lang="en-US" sz="1800" dirty="0"/>
              <a:t>, N </a:t>
            </a:r>
            <a:r>
              <a:rPr lang="en-US" sz="1800" dirty="0" err="1"/>
              <a:t>Asstiyani</a:t>
            </a:r>
            <a:r>
              <a:rPr lang="en-US" sz="1800" dirty="0"/>
              <a:t>, D </a:t>
            </a:r>
            <a:r>
              <a:rPr lang="en-US" sz="1800" dirty="0" err="1"/>
              <a:t>Astriany</a:t>
            </a:r>
            <a:r>
              <a:rPr lang="en-US" sz="1800" dirty="0"/>
              <a:t>, M </a:t>
            </a:r>
            <a:r>
              <a:rPr lang="en-US" sz="1800" dirty="0" err="1"/>
              <a:t>Singgih</a:t>
            </a:r>
            <a:r>
              <a:rPr lang="en-US" sz="1800" dirty="0"/>
              <a:t>, S Ibrahim, IOP Conference Series: Earth and Environmental Science 230 (1), </a:t>
            </a:r>
            <a:r>
              <a:rPr lang="en-US" sz="1800" dirty="0" smtClean="0"/>
              <a:t>012095</a:t>
            </a:r>
          </a:p>
          <a:p>
            <a:pPr marL="1133475" lvl="4" indent="-254000" algn="l"/>
            <a:endParaRPr lang="en-US" sz="1800" dirty="0" smtClean="0"/>
          </a:p>
          <a:p>
            <a:pPr marL="625475" lvl="4" indent="-258763" algn="l"/>
            <a:r>
              <a:rPr lang="en-US" sz="2400" dirty="0" smtClean="0"/>
              <a:t>Solubility and dissolution improvement of </a:t>
            </a:r>
            <a:r>
              <a:rPr lang="en-US" sz="2400" dirty="0" err="1" smtClean="0"/>
              <a:t>ketoprofen</a:t>
            </a:r>
            <a:r>
              <a:rPr lang="en-US" sz="2400" dirty="0" smtClean="0"/>
              <a:t> by emulsification ionic gelation</a:t>
            </a:r>
          </a:p>
          <a:p>
            <a:pPr marL="1082675" lvl="5" indent="-258763" algn="l"/>
            <a:r>
              <a:rPr lang="en-US" sz="1800" dirty="0" smtClean="0"/>
              <a:t>R </a:t>
            </a:r>
            <a:r>
              <a:rPr lang="en-US" sz="1800" dirty="0" err="1" smtClean="0"/>
              <a:t>Rachmaniar</a:t>
            </a:r>
            <a:r>
              <a:rPr lang="en-US" sz="1800" dirty="0" smtClean="0"/>
              <a:t>, D </a:t>
            </a:r>
            <a:r>
              <a:rPr lang="en-US" sz="1800" dirty="0" err="1" smtClean="0"/>
              <a:t>Tristiyanti</a:t>
            </a:r>
            <a:r>
              <a:rPr lang="en-US" sz="1800" dirty="0" smtClean="0"/>
              <a:t>, S </a:t>
            </a:r>
            <a:r>
              <a:rPr lang="en-US" sz="1800" dirty="0" err="1" smtClean="0"/>
              <a:t>Hamdani</a:t>
            </a:r>
            <a:r>
              <a:rPr lang="en-US" sz="1800" dirty="0" smtClean="0"/>
              <a:t>, </a:t>
            </a:r>
            <a:r>
              <a:rPr lang="en-US" sz="1800" dirty="0" err="1" smtClean="0"/>
              <a:t>Afifah</a:t>
            </a:r>
            <a:r>
              <a:rPr lang="en-US" sz="1800" dirty="0" smtClean="0"/>
              <a:t>, AIP </a:t>
            </a:r>
            <a:r>
              <a:rPr lang="en-US" sz="1800" dirty="0"/>
              <a:t>Conference Proceedings 1927 (1), 030024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651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80921" cy="9144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4400" b="1" dirty="0" smtClean="0"/>
              <a:t>PERKENALAN KK FARMAKOKIMIA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285" y="4127376"/>
            <a:ext cx="7245027" cy="114225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6830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err="1" smtClean="0"/>
              <a:t>Jurnal</a:t>
            </a:r>
            <a:r>
              <a:rPr lang="en-US" dirty="0" smtClean="0"/>
              <a:t> </a:t>
            </a:r>
            <a:r>
              <a:rPr lang="en-US" dirty="0" err="1" smtClean="0"/>
              <a:t>Penelitian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8991600" cy="3352800"/>
          </a:xfrm>
        </p:spPr>
        <p:txBody>
          <a:bodyPr/>
          <a:lstStyle/>
          <a:p>
            <a:pPr algn="l"/>
            <a:r>
              <a:rPr lang="en-US" dirty="0" err="1" smtClean="0"/>
              <a:t>Internasional</a:t>
            </a:r>
            <a:endParaRPr lang="en-US" dirty="0"/>
          </a:p>
          <a:p>
            <a:pPr lvl="1" algn="l"/>
            <a:r>
              <a:rPr lang="en-US" sz="2400" dirty="0" smtClean="0"/>
              <a:t>The </a:t>
            </a:r>
            <a:r>
              <a:rPr lang="en-US" sz="2400" dirty="0"/>
              <a:t>utilization of FTIR (Fourier Transform Infra Red) Method Combined with </a:t>
            </a:r>
            <a:r>
              <a:rPr lang="en-US" sz="2400" dirty="0" err="1"/>
              <a:t>Chemometrics</a:t>
            </a:r>
            <a:r>
              <a:rPr lang="en-US" sz="2400" dirty="0"/>
              <a:t> For Authentication of Indonesian Coffee Powder </a:t>
            </a:r>
            <a:endParaRPr lang="en-US" sz="2400" dirty="0" smtClean="0"/>
          </a:p>
          <a:p>
            <a:pPr lvl="2" algn="l"/>
            <a:r>
              <a:rPr lang="en-US" sz="1800" dirty="0" err="1" smtClean="0"/>
              <a:t>Firmansyah</a:t>
            </a:r>
            <a:r>
              <a:rPr lang="en-US" sz="1800" dirty="0" smtClean="0"/>
              <a:t> </a:t>
            </a:r>
            <a:r>
              <a:rPr lang="en-US" sz="1800" dirty="0"/>
              <a:t>A., </a:t>
            </a:r>
            <a:r>
              <a:rPr lang="en-US" sz="1800" dirty="0" err="1"/>
              <a:t>Winingsih</a:t>
            </a:r>
            <a:r>
              <a:rPr lang="en-US" sz="1800" dirty="0"/>
              <a:t> W.,</a:t>
            </a:r>
            <a:r>
              <a:rPr lang="en-US" sz="1800" dirty="0" err="1" smtClean="0"/>
              <a:t>Soebara</a:t>
            </a:r>
            <a:r>
              <a:rPr lang="en-US" sz="1800" dirty="0" smtClean="0"/>
              <a:t>, international </a:t>
            </a:r>
            <a:r>
              <a:rPr lang="en-US" sz="1800" dirty="0"/>
              <a:t>Journal of Clinical and Pharmaceutical Research 9 (3</a:t>
            </a:r>
            <a:r>
              <a:rPr lang="en-US" sz="1800" dirty="0" smtClean="0"/>
              <a:t>)</a:t>
            </a:r>
            <a:endParaRPr lang="en-US" sz="1800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8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991600" cy="4267200"/>
          </a:xfrm>
        </p:spPr>
        <p:txBody>
          <a:bodyPr/>
          <a:lstStyle/>
          <a:p>
            <a:pPr algn="l"/>
            <a:r>
              <a:rPr lang="en-US" dirty="0" smtClean="0"/>
              <a:t>Nasional</a:t>
            </a:r>
          </a:p>
          <a:p>
            <a:pPr lvl="1" algn="l"/>
            <a:r>
              <a:rPr lang="en-US" sz="1800" dirty="0" smtClean="0"/>
              <a:t>PENGGUNAAN </a:t>
            </a:r>
            <a:r>
              <a:rPr lang="en-US" sz="1800" dirty="0"/>
              <a:t>FTIR-ATR </a:t>
            </a:r>
            <a:r>
              <a:rPr lang="en-US" sz="1800" dirty="0" err="1"/>
              <a:t>ZnSe</a:t>
            </a:r>
            <a:r>
              <a:rPr lang="en-US" sz="1800" dirty="0"/>
              <a:t> (FOURIER TRANSFORM INFRA RED) UNTUK PENETAPAN KADAR KUERSETIN DALAM TEH HITAM (Camellia </a:t>
            </a:r>
            <a:r>
              <a:rPr lang="en-US" sz="1800" dirty="0" err="1"/>
              <a:t>sinensis</a:t>
            </a:r>
            <a:r>
              <a:rPr lang="en-US" sz="1800" dirty="0"/>
              <a:t> L</a:t>
            </a:r>
            <a:r>
              <a:rPr lang="en-US" sz="1800" dirty="0" smtClean="0"/>
              <a:t>.)</a:t>
            </a:r>
            <a:endParaRPr lang="en-US" sz="1800" dirty="0"/>
          </a:p>
          <a:p>
            <a:pPr lvl="2" algn="l"/>
            <a:r>
              <a:rPr lang="en-US" dirty="0" err="1" smtClean="0"/>
              <a:t>Wiwin</a:t>
            </a:r>
            <a:r>
              <a:rPr lang="en-US" dirty="0" smtClean="0"/>
              <a:t> </a:t>
            </a:r>
            <a:r>
              <a:rPr lang="en-US" dirty="0" err="1"/>
              <a:t>Winingsih</a:t>
            </a:r>
            <a:r>
              <a:rPr lang="en-US" dirty="0"/>
              <a:t>, </a:t>
            </a:r>
            <a:r>
              <a:rPr lang="en-US" dirty="0" err="1"/>
              <a:t>Mursyda</a:t>
            </a:r>
            <a:r>
              <a:rPr lang="en-US" dirty="0"/>
              <a:t> </a:t>
            </a:r>
            <a:r>
              <a:rPr lang="en-US" dirty="0" err="1" smtClean="0"/>
              <a:t>Ulfa</a:t>
            </a:r>
            <a:r>
              <a:rPr lang="en-US" dirty="0" smtClean="0"/>
              <a:t>, </a:t>
            </a:r>
            <a:r>
              <a:rPr lang="en-US" dirty="0" err="1" smtClean="0"/>
              <a:t>Jurnal</a:t>
            </a:r>
            <a:r>
              <a:rPr lang="en-US" dirty="0" smtClean="0"/>
              <a:t> </a:t>
            </a:r>
            <a:r>
              <a:rPr lang="en-US" dirty="0" err="1"/>
              <a:t>Sains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</a:t>
            </a:r>
            <a:r>
              <a:rPr lang="en-US" dirty="0" err="1"/>
              <a:t>Farmasi</a:t>
            </a:r>
            <a:r>
              <a:rPr lang="en-US" dirty="0"/>
              <a:t> Indonesia 1 (</a:t>
            </a:r>
            <a:r>
              <a:rPr lang="en-US" dirty="0" smtClean="0"/>
              <a:t>V)</a:t>
            </a:r>
            <a:endParaRPr lang="en-US" dirty="0"/>
          </a:p>
          <a:p>
            <a:pPr marL="676275" lvl="2" indent="-254000" algn="l"/>
            <a:endParaRPr lang="en-US" dirty="0"/>
          </a:p>
          <a:p>
            <a:pPr marL="676275" lvl="2" indent="-254000" algn="l"/>
            <a:r>
              <a:rPr lang="en-US" sz="2000" dirty="0" err="1" smtClean="0"/>
              <a:t>Analisis</a:t>
            </a:r>
            <a:r>
              <a:rPr lang="en-US" sz="2000" dirty="0" smtClean="0"/>
              <a:t> </a:t>
            </a:r>
            <a:r>
              <a:rPr lang="en-US" sz="2000" dirty="0" err="1"/>
              <a:t>fragmen</a:t>
            </a:r>
            <a:r>
              <a:rPr lang="en-US" sz="2000" dirty="0"/>
              <a:t> DNA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bakteri</a:t>
            </a:r>
            <a:r>
              <a:rPr lang="en-US" sz="2000" dirty="0"/>
              <a:t> Pseudomonas </a:t>
            </a:r>
            <a:r>
              <a:rPr lang="en-US" sz="2000" dirty="0" err="1"/>
              <a:t>fluorescens</a:t>
            </a:r>
            <a:r>
              <a:rPr lang="en-US" sz="2000" dirty="0"/>
              <a:t> </a:t>
            </a:r>
            <a:r>
              <a:rPr lang="en-US" sz="2000" dirty="0" err="1"/>
              <a:t>sebelum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sesudah</a:t>
            </a:r>
            <a:r>
              <a:rPr lang="en-US" sz="2000" dirty="0"/>
              <a:t> </a:t>
            </a:r>
            <a:r>
              <a:rPr lang="en-US" sz="2000" dirty="0" err="1"/>
              <a:t>imobilisasi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 smtClean="0"/>
              <a:t>κ-karagenan</a:t>
            </a:r>
            <a:endParaRPr lang="en-US" sz="2000" dirty="0" smtClean="0"/>
          </a:p>
          <a:p>
            <a:pPr marL="1133475" lvl="3" indent="-254000" algn="l"/>
            <a:r>
              <a:rPr lang="en-US" sz="1600" dirty="0" smtClean="0"/>
              <a:t>S </a:t>
            </a:r>
            <a:r>
              <a:rPr lang="en-US" sz="1600" dirty="0" err="1"/>
              <a:t>Hamdani</a:t>
            </a:r>
            <a:r>
              <a:rPr lang="en-US" sz="1600" dirty="0"/>
              <a:t>, I </a:t>
            </a:r>
            <a:r>
              <a:rPr lang="en-US" sz="1600" dirty="0" err="1"/>
              <a:t>Oktadiana</a:t>
            </a:r>
            <a:r>
              <a:rPr lang="en-US" sz="1600" dirty="0"/>
              <a:t>, D </a:t>
            </a:r>
            <a:r>
              <a:rPr lang="en-US" sz="1600" dirty="0" err="1" smtClean="0"/>
              <a:t>Astriany</a:t>
            </a:r>
            <a:r>
              <a:rPr lang="en-US" sz="1600" dirty="0" smtClean="0"/>
              <a:t>, Kartika</a:t>
            </a:r>
            <a:r>
              <a:rPr lang="en-US" sz="1600" dirty="0"/>
              <a:t>: </a:t>
            </a:r>
            <a:r>
              <a:rPr lang="en-US" sz="1600" dirty="0" err="1"/>
              <a:t>Jurnal</a:t>
            </a:r>
            <a:r>
              <a:rPr lang="en-US" sz="1600" dirty="0"/>
              <a:t> </a:t>
            </a:r>
            <a:r>
              <a:rPr lang="en-US" sz="1600" dirty="0" err="1"/>
              <a:t>Ilmiah</a:t>
            </a:r>
            <a:r>
              <a:rPr lang="en-US" sz="1600" dirty="0"/>
              <a:t> </a:t>
            </a:r>
            <a:r>
              <a:rPr lang="en-US" sz="1600" dirty="0" err="1"/>
              <a:t>Farmasi</a:t>
            </a:r>
            <a:r>
              <a:rPr lang="en-US" sz="1600" dirty="0"/>
              <a:t> 6 (2), </a:t>
            </a:r>
            <a:r>
              <a:rPr lang="en-US" sz="1600" dirty="0" smtClean="0"/>
              <a:t>65-69</a:t>
            </a:r>
          </a:p>
          <a:p>
            <a:pPr marL="1133475" lvl="3" indent="-254000" algn="l"/>
            <a:endParaRPr lang="en-US" sz="1800" dirty="0"/>
          </a:p>
          <a:p>
            <a:pPr lvl="1" algn="l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990600"/>
            <a:ext cx="9144000" cy="9144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 smtClean="0"/>
              <a:t>Jurnal Penelitian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779232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10" y="2058959"/>
            <a:ext cx="8991600" cy="3352800"/>
          </a:xfrm>
        </p:spPr>
        <p:txBody>
          <a:bodyPr/>
          <a:lstStyle/>
          <a:p>
            <a:pPr algn="l"/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Piperin</a:t>
            </a:r>
            <a:r>
              <a:rPr lang="en-US" dirty="0"/>
              <a:t> </a:t>
            </a:r>
            <a:r>
              <a:rPr lang="en-US" dirty="0" err="1"/>
              <a:t>Larut</a:t>
            </a:r>
            <a:r>
              <a:rPr lang="en-US" dirty="0"/>
              <a:t> </a:t>
            </a:r>
            <a:r>
              <a:rPr lang="en-US" dirty="0" smtClean="0"/>
              <a:t>Air</a:t>
            </a:r>
          </a:p>
          <a:p>
            <a:r>
              <a:rPr lang="en-US" sz="2000" dirty="0" err="1"/>
              <a:t>Wiwin</a:t>
            </a:r>
            <a:r>
              <a:rPr lang="en-US" sz="2000" dirty="0"/>
              <a:t> </a:t>
            </a:r>
            <a:r>
              <a:rPr lang="en-US" sz="2000" dirty="0" err="1" smtClean="0"/>
              <a:t>Winigsih</a:t>
            </a:r>
            <a:r>
              <a:rPr lang="en-US" sz="2000" dirty="0" smtClean="0"/>
              <a:t>, </a:t>
            </a:r>
            <a:r>
              <a:rPr lang="en-US" sz="2000" dirty="0" err="1" smtClean="0"/>
              <a:t>Syarif</a:t>
            </a:r>
            <a:r>
              <a:rPr lang="en-US" sz="2000" dirty="0" smtClean="0"/>
              <a:t> </a:t>
            </a:r>
            <a:r>
              <a:rPr lang="en-US" sz="2000" dirty="0" err="1" smtClean="0"/>
              <a:t>Hamdani</a:t>
            </a:r>
            <a:r>
              <a:rPr lang="en-US" sz="2000" dirty="0" smtClean="0"/>
              <a:t>, </a:t>
            </a:r>
            <a:r>
              <a:rPr lang="en-US" sz="2000" dirty="0" err="1" smtClean="0"/>
              <a:t>Adang</a:t>
            </a:r>
            <a:r>
              <a:rPr lang="en-US" sz="2000" dirty="0" smtClean="0"/>
              <a:t> </a:t>
            </a:r>
            <a:r>
              <a:rPr lang="en-US" sz="2000" dirty="0" err="1"/>
              <a:t>Firmansyah</a:t>
            </a:r>
            <a:r>
              <a:rPr lang="en-US" sz="2000" dirty="0"/>
              <a:t>, </a:t>
            </a:r>
            <a:r>
              <a:rPr lang="en-US" sz="2000" dirty="0" err="1" smtClean="0"/>
              <a:t>Marianus</a:t>
            </a:r>
            <a:r>
              <a:rPr lang="en-US" sz="2000" dirty="0" smtClean="0"/>
              <a:t> </a:t>
            </a:r>
            <a:r>
              <a:rPr lang="en-US" sz="2000" dirty="0" err="1" smtClean="0"/>
              <a:t>Balamakin</a:t>
            </a:r>
            <a:endParaRPr lang="en-US" sz="2000" dirty="0" smtClean="0"/>
          </a:p>
          <a:p>
            <a:endParaRPr lang="en-US" dirty="0" smtClean="0"/>
          </a:p>
          <a:p>
            <a:pPr algn="l"/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Pembuatan</a:t>
            </a:r>
            <a:r>
              <a:rPr lang="en-US" dirty="0"/>
              <a:t> Natrium </a:t>
            </a:r>
            <a:r>
              <a:rPr lang="en-US" dirty="0" err="1" smtClean="0"/>
              <a:t>Mangostin</a:t>
            </a:r>
            <a:endParaRPr lang="en-US" dirty="0"/>
          </a:p>
          <a:p>
            <a:pPr lvl="1" algn="l"/>
            <a:r>
              <a:rPr lang="en-US" sz="2000" dirty="0" smtClean="0"/>
              <a:t>Sri </a:t>
            </a:r>
            <a:r>
              <a:rPr lang="en-US" sz="2000" dirty="0" err="1"/>
              <a:t>Gustini</a:t>
            </a:r>
            <a:r>
              <a:rPr lang="en-US" sz="2000" dirty="0"/>
              <a:t> </a:t>
            </a:r>
            <a:r>
              <a:rPr lang="en-US" sz="2000" dirty="0" err="1"/>
              <a:t>Husein</a:t>
            </a:r>
            <a:r>
              <a:rPr lang="en-US" sz="2000" dirty="0"/>
              <a:t>, </a:t>
            </a:r>
            <a:r>
              <a:rPr lang="en-US" sz="2000" dirty="0" err="1" smtClean="0"/>
              <a:t>Melvia</a:t>
            </a:r>
            <a:r>
              <a:rPr lang="en-US" sz="2000" dirty="0" smtClean="0"/>
              <a:t> </a:t>
            </a:r>
            <a:r>
              <a:rPr lang="en-US" sz="2000" dirty="0" err="1"/>
              <a:t>Sundalian</a:t>
            </a:r>
            <a:r>
              <a:rPr lang="en-US" sz="2000" dirty="0"/>
              <a:t>, </a:t>
            </a:r>
            <a:r>
              <a:rPr lang="en-US" sz="2000" dirty="0" err="1" smtClean="0"/>
              <a:t>Anis</a:t>
            </a:r>
            <a:r>
              <a:rPr lang="en-US" sz="2000" dirty="0" smtClean="0"/>
              <a:t> </a:t>
            </a:r>
            <a:r>
              <a:rPr lang="en-US" sz="2000" dirty="0" err="1"/>
              <a:t>Nurul</a:t>
            </a:r>
            <a:r>
              <a:rPr lang="en-US" sz="2000" dirty="0"/>
              <a:t> </a:t>
            </a:r>
            <a:r>
              <a:rPr lang="en-US" sz="2000" dirty="0" err="1"/>
              <a:t>Fauziya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8062" y="980728"/>
            <a:ext cx="9144000" cy="9144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 dirty="0" err="1" smtClean="0"/>
              <a:t>Hak</a:t>
            </a:r>
            <a:r>
              <a:rPr lang="en-US" kern="0" dirty="0" smtClean="0"/>
              <a:t> </a:t>
            </a:r>
            <a:r>
              <a:rPr lang="en-US" kern="0" dirty="0" err="1" smtClean="0"/>
              <a:t>Kekayaan</a:t>
            </a:r>
            <a:r>
              <a:rPr lang="en-US" kern="0" dirty="0" smtClean="0"/>
              <a:t> </a:t>
            </a:r>
            <a:r>
              <a:rPr lang="en-US" kern="0" dirty="0" err="1" smtClean="0"/>
              <a:t>Intelektual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64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PROGRAM PENUNJANG PENELITIAN KK</a:t>
            </a:r>
            <a:endParaRPr lang="en-US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9574128"/>
              </p:ext>
            </p:extLst>
          </p:nvPr>
        </p:nvGraphicFramePr>
        <p:xfrm>
          <a:off x="0" y="2667000"/>
          <a:ext cx="89916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65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HIBAH PKM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770" y="1988840"/>
            <a:ext cx="8991600" cy="3352800"/>
          </a:xfrm>
        </p:spPr>
        <p:txBody>
          <a:bodyPr/>
          <a:lstStyle/>
          <a:p>
            <a:pPr algn="l"/>
            <a:r>
              <a:rPr lang="en-US" dirty="0" err="1" smtClean="0"/>
              <a:t>Sebanyak</a:t>
            </a:r>
            <a:r>
              <a:rPr lang="en-US" dirty="0" smtClean="0"/>
              <a:t> 6 orang </a:t>
            </a:r>
            <a:r>
              <a:rPr lang="en-US" dirty="0" err="1" smtClean="0"/>
              <a:t>mahasiswa</a:t>
            </a:r>
            <a:r>
              <a:rPr lang="en-US" dirty="0" smtClean="0"/>
              <a:t> TA KK </a:t>
            </a:r>
            <a:r>
              <a:rPr lang="en-US" dirty="0" err="1" smtClean="0"/>
              <a:t>Farmakokimia</a:t>
            </a:r>
            <a:r>
              <a:rPr lang="en-US" dirty="0" smtClean="0"/>
              <a:t> yang </a:t>
            </a:r>
            <a:r>
              <a:rPr lang="en-US" dirty="0" err="1" smtClean="0"/>
              <a:t>lolos</a:t>
            </a:r>
            <a:r>
              <a:rPr lang="en-US" dirty="0" smtClean="0"/>
              <a:t> </a:t>
            </a:r>
            <a:r>
              <a:rPr lang="en-US" dirty="0" err="1" smtClean="0"/>
              <a:t>Hibah</a:t>
            </a:r>
            <a:r>
              <a:rPr lang="en-US" dirty="0" smtClean="0"/>
              <a:t> PKM 2019.</a:t>
            </a:r>
          </a:p>
          <a:p>
            <a:pPr algn="l"/>
            <a:r>
              <a:rPr lang="en-US" dirty="0" smtClean="0"/>
              <a:t>Program : - Workshop drafting Proposal PKM 			internal KK</a:t>
            </a:r>
          </a:p>
          <a:p>
            <a:pPr algn="l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98118"/>
            <a:ext cx="4104456" cy="2308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6" y="4096269"/>
            <a:ext cx="4107744" cy="2310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60347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DAFTAR MAHASISWA LOLOS PKM KK FARMAKOKIMIA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91448"/>
              </p:ext>
            </p:extLst>
          </p:nvPr>
        </p:nvGraphicFramePr>
        <p:xfrm>
          <a:off x="215515" y="980728"/>
          <a:ext cx="8712969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5796645"/>
                <a:gridCol w="15481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Nama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Judul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Jumlah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Dana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(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Rp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.)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Yohana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Nababan</a:t>
                      </a:r>
                      <a:endParaRPr lang="en-US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Pemisahan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Senyawa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turunan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kurkuminoid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dari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rimpang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kunyit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dengan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metode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fermentasi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bakteri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Basillus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sp.</a:t>
                      </a:r>
                    </a:p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7.475.000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Zenith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Virginia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Produksi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Astaxanthin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dari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mikroalga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h.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Pluvialis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menggunakan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ekstraksi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CO2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superkritikal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yang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dimodifikasi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7.300.000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Nurdianti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Analisis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alfa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Tokoperol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pada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buah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mengkudu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dari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ketinggian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tempat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tumbuh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yang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berbeda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menggunakan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KCKT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9.000.000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Hanifa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Fauziah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Desain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Struktur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mutan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toksin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difteri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secara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in silico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sebagai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komponen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vaksin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yang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aman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dan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imunogenik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5.200.000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Alaris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Darasito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Damanik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Pembuatan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dan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karakterisasi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ekstrak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lada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2"/>
                          </a:solidFill>
                        </a:rPr>
                        <a:t>larut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air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5.000.000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Kristin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Fransiskus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Modifikasi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Kromatografi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Radial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untuk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isolasi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Kurkumin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6.025.000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326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4400" b="1" dirty="0" smtClean="0"/>
              <a:t>HIBAH KK</a:t>
            </a:r>
            <a:endParaRPr lang="en-US" sz="44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79106"/>
              </p:ext>
            </p:extLst>
          </p:nvPr>
        </p:nvGraphicFramePr>
        <p:xfrm>
          <a:off x="0" y="2636912"/>
          <a:ext cx="4283968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 bwMode="auto">
          <a:xfrm>
            <a:off x="4153339" y="4077072"/>
            <a:ext cx="1210749" cy="792088"/>
          </a:xfrm>
          <a:prstGeom prst="right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79512" y="2492896"/>
            <a:ext cx="3960440" cy="396044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377475" y="3176972"/>
            <a:ext cx="3384376" cy="2088232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cs typeface="Times New Roman" pitchFamily="18" charset="0"/>
              </a:rPr>
              <a:t>Hibah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cs typeface="Times New Roman" pitchFamily="18" charset="0"/>
              </a:rPr>
              <a:t> KK :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000" b="1" dirty="0" err="1" smtClean="0">
                <a:solidFill>
                  <a:schemeClr val="tx2"/>
                </a:solidFill>
                <a:cs typeface="Times New Roman" pitchFamily="18" charset="0"/>
              </a:rPr>
              <a:t>Bahan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cs typeface="Times New Roman" pitchFamily="18" charset="0"/>
              </a:rPr>
              <a:t>penelitian</a:t>
            </a:r>
            <a:endParaRPr lang="en-US" sz="20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000" b="1" dirty="0" err="1" smtClean="0">
                <a:solidFill>
                  <a:schemeClr val="tx2"/>
                </a:solidFill>
                <a:cs typeface="Times New Roman" pitchFamily="18" charset="0"/>
              </a:rPr>
              <a:t>Pelarut</a:t>
            </a:r>
            <a:endParaRPr lang="en-US" sz="20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cs typeface="Times New Roman" pitchFamily="18" charset="0"/>
              </a:rPr>
              <a:t>Support </a:t>
            </a:r>
            <a:r>
              <a:rPr kumimoji="0" lang="en-US" sz="2000" b="1" i="0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cs typeface="Times New Roman" pitchFamily="18" charset="0"/>
              </a:rPr>
              <a:t>Analisis</a:t>
            </a:r>
            <a:endParaRPr kumimoji="0" lang="en-US" sz="2000" b="1" i="0" u="none" strike="noStrike" cap="none" normalizeH="0" dirty="0" smtClean="0">
              <a:ln>
                <a:noFill/>
              </a:ln>
              <a:solidFill>
                <a:schemeClr val="tx2"/>
              </a:solidFill>
              <a:effectLst/>
              <a:cs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5425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163" y="476672"/>
            <a:ext cx="9144000" cy="1130424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4000" b="1" dirty="0" smtClean="0"/>
              <a:t>PELATIHAN </a:t>
            </a:r>
            <a:r>
              <a:rPr lang="en-US" sz="4000" b="1" dirty="0" smtClean="0"/>
              <a:t>INSTRUMENT ANALISIS INTERNAL KK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7096"/>
            <a:ext cx="8991600" cy="3352800"/>
          </a:xfrm>
        </p:spPr>
        <p:txBody>
          <a:bodyPr/>
          <a:lstStyle/>
          <a:p>
            <a:pPr algn="l"/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kemampuan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mengoperasikan</a:t>
            </a:r>
            <a:r>
              <a:rPr lang="en-US" dirty="0" smtClean="0"/>
              <a:t> instrument </a:t>
            </a:r>
            <a:r>
              <a:rPr lang="en-US" dirty="0" err="1" smtClean="0"/>
              <a:t>analisis</a:t>
            </a:r>
            <a:r>
              <a:rPr lang="en-US" dirty="0" smtClean="0"/>
              <a:t> di Lab. Kimia</a:t>
            </a:r>
          </a:p>
          <a:p>
            <a:pPr algn="l"/>
            <a:r>
              <a:rPr lang="en-US" dirty="0" smtClean="0"/>
              <a:t>Instrument :</a:t>
            </a:r>
          </a:p>
          <a:p>
            <a:pPr lvl="1" algn="l"/>
            <a:r>
              <a:rPr lang="en-US" dirty="0" smtClean="0"/>
              <a:t>HPLC, FTIR, </a:t>
            </a:r>
            <a:r>
              <a:rPr lang="en-US" dirty="0" err="1" smtClean="0"/>
              <a:t>Spektrofotometer</a:t>
            </a:r>
            <a:r>
              <a:rPr lang="en-US" dirty="0" smtClean="0"/>
              <a:t> UV-Vis. </a:t>
            </a:r>
          </a:p>
          <a:p>
            <a:pPr lvl="1" algn="l"/>
            <a:r>
              <a:rPr lang="en-US" dirty="0" smtClean="0"/>
              <a:t>Instrument </a:t>
            </a:r>
            <a:r>
              <a:rPr lang="en-US" dirty="0" err="1" smtClean="0"/>
              <a:t>pendukung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8" y="4219083"/>
            <a:ext cx="3592960" cy="2395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21" y="4219083"/>
            <a:ext cx="3592963" cy="2395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02400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4400" b="1" dirty="0" err="1" smtClean="0"/>
              <a:t>Asistensi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Praktikum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991600" cy="4267200"/>
          </a:xfrm>
        </p:spPr>
        <p:txBody>
          <a:bodyPr/>
          <a:lstStyle/>
          <a:p>
            <a:pPr algn="l"/>
            <a:r>
              <a:rPr lang="en-US" dirty="0" smtClean="0"/>
              <a:t>Improve </a:t>
            </a:r>
            <a:r>
              <a:rPr lang="en-US" dirty="0" err="1" smtClean="0"/>
              <a:t>kemampuan</a:t>
            </a:r>
            <a:r>
              <a:rPr lang="en-US" dirty="0" smtClean="0"/>
              <a:t> per-</a:t>
            </a:r>
            <a:r>
              <a:rPr lang="en-US" dirty="0" err="1" smtClean="0"/>
              <a:t>kimia</a:t>
            </a:r>
            <a:r>
              <a:rPr lang="en-US" dirty="0" smtClean="0"/>
              <a:t>-an</a:t>
            </a:r>
          </a:p>
          <a:p>
            <a:pPr algn="l"/>
            <a:r>
              <a:rPr lang="en-US" dirty="0" smtClean="0"/>
              <a:t>Learning by Doing</a:t>
            </a:r>
          </a:p>
          <a:p>
            <a:pPr algn="l"/>
            <a:r>
              <a:rPr lang="en-US" dirty="0" err="1" smtClean="0"/>
              <a:t>Wajib</a:t>
            </a:r>
            <a:r>
              <a:rPr lang="en-US" dirty="0" smtClean="0"/>
              <a:t>*</a:t>
            </a:r>
          </a:p>
          <a:p>
            <a:pPr algn="l"/>
            <a:r>
              <a:rPr lang="en-US" dirty="0" smtClean="0"/>
              <a:t>Reward : </a:t>
            </a:r>
            <a:r>
              <a:rPr lang="en-US" dirty="0" err="1" smtClean="0"/>
              <a:t>Sertifikat</a:t>
            </a:r>
            <a:r>
              <a:rPr lang="en-US" dirty="0" smtClean="0"/>
              <a:t> </a:t>
            </a:r>
            <a:r>
              <a:rPr lang="en-US" dirty="0" err="1" smtClean="0"/>
              <a:t>keikutsertaan</a:t>
            </a:r>
            <a:r>
              <a:rPr lang="en-US" dirty="0" smtClean="0"/>
              <a:t> </a:t>
            </a:r>
            <a:r>
              <a:rPr lang="en-US" dirty="0" err="1" smtClean="0"/>
              <a:t>Asistensi</a:t>
            </a:r>
            <a:endParaRPr lang="en-US" dirty="0" smtClean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2510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5" y="1916832"/>
            <a:ext cx="48965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TEMA PENELITIAN TUGAS AKHIR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TA. 2019-2010</a:t>
            </a:r>
            <a:endParaRPr lang="en-US" sz="28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656" y="3140968"/>
            <a:ext cx="4900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KK FARMAKOKIMIA</a:t>
            </a:r>
            <a:endParaRPr lang="en-US" sz="4400" b="1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476672"/>
            <a:ext cx="814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/>
              <a:t>Ketua KK</a:t>
            </a:r>
          </a:p>
          <a:p>
            <a:pPr algn="ctr"/>
            <a:r>
              <a:rPr lang="id-ID" sz="2400" b="1" dirty="0" smtClean="0"/>
              <a:t>Melvia </a:t>
            </a:r>
            <a:r>
              <a:rPr lang="id-ID" sz="2400" b="1" dirty="0"/>
              <a:t>Sundalian, </a:t>
            </a:r>
            <a:r>
              <a:rPr lang="en-US" sz="2400" b="1" dirty="0" err="1"/>
              <a:t>M.Si</a:t>
            </a:r>
            <a:r>
              <a:rPr lang="id-ID" sz="2400" b="1" dirty="0"/>
              <a:t>., Apt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1472" y="1857364"/>
            <a:ext cx="4104456" cy="409761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Alumni STFI</a:t>
            </a:r>
            <a:r>
              <a:rPr kumimoji="0" lang="id-ID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angkatan 2007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id-ID" sz="2400" kern="0" baseline="0" dirty="0">
                <a:solidFill>
                  <a:schemeClr val="tx2"/>
                </a:solidFill>
                <a:latin typeface="+mn-lt"/>
                <a:cs typeface="+mn-cs"/>
              </a:rPr>
              <a:t>Alumni</a:t>
            </a:r>
            <a:r>
              <a:rPr lang="id-ID" sz="2400" kern="0" dirty="0">
                <a:solidFill>
                  <a:schemeClr val="tx2"/>
                </a:solidFill>
                <a:latin typeface="+mn-lt"/>
                <a:cs typeface="+mn-cs"/>
              </a:rPr>
              <a:t> Apoteker Unjani 2012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Alumni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S2 Farmakokimia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SF </a:t>
            </a:r>
            <a:r>
              <a: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ITB</a:t>
            </a:r>
            <a:r>
              <a:rPr kumimoji="0" lang="id-ID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2015</a:t>
            </a:r>
          </a:p>
          <a:p>
            <a:pPr marL="342900" lvl="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/>
            </a:pPr>
            <a:r>
              <a:rPr lang="id-ID" sz="2400" dirty="0">
                <a:latin typeface="Calibri" charset="0"/>
                <a:ea typeface="Calibri" charset="0"/>
                <a:cs typeface="Calibri" charset="0"/>
              </a:rPr>
              <a:t>Fokus Bidang Penelitian: </a:t>
            </a:r>
            <a:r>
              <a:rPr lang="en-US" sz="2400" b="1" kern="0" dirty="0" err="1" smtClean="0">
                <a:solidFill>
                  <a:schemeClr val="tx2"/>
                </a:solidFill>
                <a:latin typeface="+mn-lt"/>
                <a:cs typeface="+mn-cs"/>
              </a:rPr>
              <a:t>Analisis</a:t>
            </a:r>
            <a:r>
              <a:rPr lang="en-US" sz="2400" b="1" kern="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400" b="1" kern="0" dirty="0" err="1" smtClean="0">
                <a:solidFill>
                  <a:schemeClr val="tx2"/>
                </a:solidFill>
                <a:latin typeface="+mn-lt"/>
                <a:cs typeface="+mn-cs"/>
              </a:rPr>
              <a:t>kemometrika</a:t>
            </a:r>
            <a:r>
              <a:rPr lang="en-US" sz="2400" b="1" kern="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400" b="1" kern="0" dirty="0" err="1" smtClean="0">
                <a:solidFill>
                  <a:schemeClr val="tx2"/>
                </a:solidFill>
                <a:latin typeface="+mn-lt"/>
                <a:cs typeface="+mn-cs"/>
              </a:rPr>
              <a:t>dan</a:t>
            </a:r>
            <a:r>
              <a:rPr lang="en-US" sz="2400" b="1" kern="0" dirty="0" smtClean="0">
                <a:solidFill>
                  <a:schemeClr val="tx2"/>
                </a:solidFill>
                <a:latin typeface="+mn-lt"/>
                <a:cs typeface="+mn-cs"/>
              </a:rPr>
              <a:t> Instrument</a:t>
            </a:r>
            <a:endParaRPr kumimoji="0" lang="id-ID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3382" r="4325" b="11019"/>
          <a:stretch/>
        </p:blipFill>
        <p:spPr>
          <a:xfrm rot="16200000">
            <a:off x="4407742" y="2297116"/>
            <a:ext cx="4900987" cy="3564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EB9139"/>
          </a:solidFill>
        </p:spPr>
        <p:txBody>
          <a:bodyPr/>
          <a:lstStyle/>
          <a:p>
            <a:r>
              <a:rPr lang="en-US" b="1" dirty="0" smtClean="0"/>
              <a:t>TEMATIK PENELITIAN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7621509"/>
              </p:ext>
            </p:extLst>
          </p:nvPr>
        </p:nvGraphicFramePr>
        <p:xfrm>
          <a:off x="457200" y="1196975"/>
          <a:ext cx="8229600" cy="492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3265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126"/>
            <a:ext cx="9144000" cy="647973"/>
          </a:xfrm>
          <a:solidFill>
            <a:srgbClr val="E77E2B"/>
          </a:solidFill>
        </p:spPr>
        <p:txBody>
          <a:bodyPr/>
          <a:lstStyle/>
          <a:p>
            <a:r>
              <a:rPr lang="en-US" sz="2400" b="1" dirty="0"/>
              <a:t>SEBARAN KAJIAN PENELITIAN </a:t>
            </a:r>
            <a:br>
              <a:rPr lang="en-US" sz="2400" b="1" dirty="0"/>
            </a:br>
            <a:r>
              <a:rPr lang="en-US" sz="2400" b="1" dirty="0"/>
              <a:t>KK FARMAKOKIMIA TA </a:t>
            </a:r>
            <a:r>
              <a:rPr lang="en-US" sz="2400" b="1" dirty="0" smtClean="0"/>
              <a:t>2019-2020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-19676" y="908720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Slot </a:t>
            </a:r>
            <a:r>
              <a:rPr lang="en-US" b="1" dirty="0" err="1"/>
              <a:t>penelitian</a:t>
            </a:r>
            <a:r>
              <a:rPr lang="en-US" b="1" dirty="0"/>
              <a:t> : </a:t>
            </a:r>
            <a:r>
              <a:rPr lang="en-US" b="1" dirty="0" smtClean="0"/>
              <a:t>31 </a:t>
            </a:r>
            <a:r>
              <a:rPr lang="en-US" b="1" dirty="0" err="1"/>
              <a:t>Judul</a:t>
            </a:r>
            <a:r>
              <a:rPr lang="en-US" b="1" dirty="0"/>
              <a:t> </a:t>
            </a:r>
            <a:r>
              <a:rPr lang="en-US" b="1" dirty="0" err="1"/>
              <a:t>Penelitian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2188769"/>
              </p:ext>
            </p:extLst>
          </p:nvPr>
        </p:nvGraphicFramePr>
        <p:xfrm>
          <a:off x="445155" y="1443177"/>
          <a:ext cx="8230004" cy="5001144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509823"/>
                <a:gridCol w="3641595"/>
                <a:gridCol w="1383806"/>
                <a:gridCol w="2694780"/>
              </a:tblGrid>
              <a:tr h="39131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KajJu</a:t>
                      </a: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Tema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judul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penelitian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Jum</a:t>
                      </a: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Jumlah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judul</a:t>
                      </a:r>
                      <a:endParaRPr lang="en-US" sz="120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Ju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Pembimbing</a:t>
                      </a:r>
                      <a:endParaRPr lang="en-US" sz="1200" b="1" dirty="0" smtClean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31597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</a:t>
                      </a:r>
                      <a:r>
                        <a:rPr lang="id-ID" sz="14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nalisis</a:t>
                      </a:r>
                      <a:r>
                        <a:rPr lang="id-ID" sz="14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senyawa </a:t>
                      </a:r>
                      <a:r>
                        <a:rPr lang="id-ID" sz="14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marker</a:t>
                      </a:r>
                      <a:r>
                        <a:rPr lang="id-ID" sz="14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(mengkudu, kumis kucing, seledri)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Sri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Gustini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S.Si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M.Farm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</a:t>
                      </a:r>
                      <a:endParaRPr lang="en-US" sz="1400" b="1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44149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4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Isolasi </a:t>
                      </a:r>
                      <a:r>
                        <a:rPr lang="id-ID" sz="14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preparatif</a:t>
                      </a:r>
                      <a:r>
                        <a:rPr lang="id-ID" sz="14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(mengkudu, kumis kucing, seledri)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Adang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Firmansyah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 Apt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44149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Analisis asam lemak total daun kelor 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Sri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Gustini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S.Si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M.Farm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</a:t>
                      </a:r>
                      <a:endParaRPr lang="en-US" sz="1400" b="1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47267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Isolasi </a:t>
                      </a:r>
                      <a:r>
                        <a:rPr lang="id-ID" sz="14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kratom</a:t>
                      </a:r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Adang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Firmansyah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 Apt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>
                    <a:solidFill>
                      <a:srgbClr val="FFC000"/>
                    </a:solidFill>
                  </a:tcPr>
                </a:tc>
              </a:tr>
              <a:tr h="31597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4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Modelling</a:t>
                      </a:r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senyawa </a:t>
                      </a:r>
                      <a:r>
                        <a:rPr lang="id-ID" sz="14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kratom</a:t>
                      </a:r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dan uji toksisitas senyawa </a:t>
                      </a:r>
                      <a:r>
                        <a:rPr lang="id-ID" sz="14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kratom</a:t>
                      </a:r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Dewi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Astriany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 Apt.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44149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4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Pemodelan</a:t>
                      </a:r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reaksi garam-garam </a:t>
                      </a:r>
                      <a:r>
                        <a:rPr lang="id-ID" sz="14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mangostin</a:t>
                      </a:r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id-ID" sz="14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kurkumin</a:t>
                      </a:r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id-ID" sz="14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piperin</a:t>
                      </a:r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(senyawa-senyawa kecil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Wiwin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Winingsih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4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Apt.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40704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Pemurnian </a:t>
                      </a:r>
                      <a:r>
                        <a:rPr lang="id-ID" sz="14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γ-mangostin</a:t>
                      </a:r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Adang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Firmansyah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 Apt</a:t>
                      </a:r>
                      <a:endParaRPr lang="en-US" sz="1400" b="1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31597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Analisis kuantitatif </a:t>
                      </a:r>
                      <a:r>
                        <a:rPr lang="id-ID" sz="14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astasantin</a:t>
                      </a:r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, α-tokoferol, </a:t>
                      </a:r>
                      <a:r>
                        <a:rPr lang="id-ID" sz="14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sinensetin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4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Melvia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Sundalian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4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 Apt.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31597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Pengolahan limbah dengan mikroba </a:t>
                      </a:r>
                      <a:endParaRPr lang="en-US" sz="14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Syarif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Hamdani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31597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4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Analisis proksimat limbah sawit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4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Melvia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Sundalian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4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 Apt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15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EB9139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693888"/>
              </p:ext>
            </p:extLst>
          </p:nvPr>
        </p:nvGraphicFramePr>
        <p:xfrm>
          <a:off x="456796" y="1196975"/>
          <a:ext cx="8230004" cy="3607810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509823"/>
                <a:gridCol w="3641595"/>
                <a:gridCol w="1383806"/>
                <a:gridCol w="2694780"/>
              </a:tblGrid>
              <a:tr h="39131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KajJu</a:t>
                      </a: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Tema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judul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penelitian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Jum</a:t>
                      </a: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Jumlah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judul</a:t>
                      </a:r>
                      <a:endParaRPr lang="en-US" sz="120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Ju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Pembimbing</a:t>
                      </a:r>
                      <a:endParaRPr lang="en-US" sz="1200" b="1" dirty="0" smtClean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31597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11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2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Analisis Limbah kulit lemon sebagai diuretik </a:t>
                      </a:r>
                      <a:endParaRPr lang="en-US" sz="12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Sri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Gustini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S.Si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M.Farm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</a:t>
                      </a:r>
                      <a:endParaRPr lang="en-US" sz="1200" b="1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31597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12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2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Aplikasi bakteri </a:t>
                      </a:r>
                      <a:r>
                        <a:rPr lang="id-ID" sz="12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terimobilisasi</a:t>
                      </a:r>
                      <a:r>
                        <a:rPr lang="id-ID" sz="12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untuk isolasi enzim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2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Syarif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Hamdani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endParaRPr lang="en-US" sz="1200" b="1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31597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13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2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Pembuatan kit deteksi berbasis </a:t>
                      </a:r>
                      <a:r>
                        <a:rPr lang="id-ID" sz="1200" kern="1200" dirty="0" err="1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imunokromatografi</a:t>
                      </a:r>
                      <a:r>
                        <a:rPr lang="id-ID" sz="12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2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Dewi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Astriany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 Apt.</a:t>
                      </a:r>
                      <a:endParaRPr lang="en-US" sz="1200" b="1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31597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14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2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Pengaruh faktor pengolahan pangan fungsional terhadap kadar α-tokoferol </a:t>
                      </a:r>
                      <a:endParaRPr lang="en-US" sz="12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Wiwin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Winingsih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Apt.</a:t>
                      </a:r>
                      <a:endParaRPr lang="en-US" sz="1200" b="1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31597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15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id-ID" sz="1200" kern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Proksimat logam pada pangan fungsional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2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Melvia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Sundalian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M.Si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., Apt.</a:t>
                      </a:r>
                    </a:p>
                    <a:p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Prof. O.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Suprijana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  <a:tr h="11760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Tematik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Lain :-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Pembuatan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produk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Halal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hasil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fermentasi</a:t>
                      </a:r>
                      <a:endParaRPr lang="en-US" sz="12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Isolasi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markerArtokarpin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dan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sitostenon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dari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sukun</a:t>
                      </a:r>
                      <a:endParaRPr lang="en-US" sz="12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Tema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lain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gagasan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dari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mahasiswa</a:t>
                      </a:r>
                      <a:endParaRPr lang="en-US" sz="12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Permodelan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struktur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senyawa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hasil</a:t>
                      </a:r>
                      <a:r>
                        <a:rPr lang="en-US" sz="1200" b="1" baseline="0" dirty="0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chemeClr val="tx2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innklusi</a:t>
                      </a:r>
                      <a:endParaRPr lang="en-US" sz="1200" b="1" baseline="0" dirty="0" smtClean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2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3312" marR="9331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021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/>
              <a:t>KAJIAN-KAJIAN LAIN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31" y="2132856"/>
            <a:ext cx="4976033" cy="3352800"/>
          </a:xfrm>
        </p:spPr>
        <p:txBody>
          <a:bodyPr/>
          <a:lstStyle/>
          <a:p>
            <a:pPr algn="l"/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Topik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penelitian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lain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dapat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disesuaikan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dengan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RIRN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(RENCANA INDUK RISET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NASIONAL) 2017 - 2045</a:t>
            </a:r>
            <a:endParaRPr lang="en-US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26" name="Picture 2" descr="mage result for Rencana Induk Riset Nasional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25801"/>
            <a:ext cx="2304256" cy="215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3200" b="1" dirty="0" err="1"/>
              <a:t>Tema</a:t>
            </a:r>
            <a:r>
              <a:rPr lang="en-US" sz="3200" b="1" dirty="0"/>
              <a:t> </a:t>
            </a:r>
            <a:r>
              <a:rPr lang="en-US" sz="3200" b="1" dirty="0" err="1"/>
              <a:t>dan</a:t>
            </a:r>
            <a:r>
              <a:rPr lang="en-US" sz="3200" b="1" dirty="0"/>
              <a:t> </a:t>
            </a:r>
            <a:r>
              <a:rPr lang="en-US" sz="3200" b="1" dirty="0" err="1" smtClean="0"/>
              <a:t>Topik</a:t>
            </a:r>
            <a:r>
              <a:rPr lang="en-US" sz="3200" b="1" dirty="0" smtClean="0"/>
              <a:t> RIRN</a:t>
            </a:r>
            <a:br>
              <a:rPr lang="en-US" sz="3200" b="1" dirty="0" smtClean="0"/>
            </a:br>
            <a:r>
              <a:rPr lang="en-US" sz="3200" b="1" dirty="0" err="1"/>
              <a:t>F</a:t>
            </a:r>
            <a:r>
              <a:rPr lang="en-US" sz="3200" b="1" dirty="0" err="1" smtClean="0"/>
              <a:t>okus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Riset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Kesehatan</a:t>
            </a:r>
            <a:r>
              <a:rPr lang="en-US" sz="3200" b="1" dirty="0" smtClean="0"/>
              <a:t> </a:t>
            </a:r>
            <a:r>
              <a:rPr lang="en-US" sz="3200" b="1" dirty="0"/>
              <a:t>- </a:t>
            </a:r>
            <a:r>
              <a:rPr lang="en-US" sz="3200" b="1" dirty="0" err="1" smtClean="0"/>
              <a:t>Obat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7720571" cy="3802236"/>
          </a:xfrm>
        </p:spPr>
      </p:pic>
    </p:spTree>
    <p:extLst>
      <p:ext uri="{BB962C8B-B14F-4D97-AF65-F5344CB8AC3E}">
        <p14:creationId xmlns:p14="http://schemas.microsoft.com/office/powerpoint/2010/main" val="19416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Tema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Riset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 : </a:t>
            </a:r>
            <a:b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Teknologi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Produk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Biofarmasetika</a:t>
            </a:r>
            <a:endParaRPr 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/>
          <a:stretch/>
        </p:blipFill>
        <p:spPr>
          <a:xfrm>
            <a:off x="827584" y="2132856"/>
            <a:ext cx="7097800" cy="3897503"/>
          </a:xfrm>
        </p:spPr>
      </p:pic>
    </p:spTree>
    <p:extLst>
      <p:ext uri="{BB962C8B-B14F-4D97-AF65-F5344CB8AC3E}">
        <p14:creationId xmlns:p14="http://schemas.microsoft.com/office/powerpoint/2010/main" val="19526600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4470400"/>
            <a:ext cx="6807200" cy="965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2374900"/>
            <a:ext cx="6819900" cy="209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1854200"/>
            <a:ext cx="6819900" cy="520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Tema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Riset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 : </a:t>
            </a:r>
            <a:b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Teknologi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Alat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Kesehatan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dan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Diagnostik</a:t>
            </a:r>
            <a:endParaRPr 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1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4" y="2667000"/>
            <a:ext cx="6819900" cy="3352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4" y="2146300"/>
            <a:ext cx="6819900" cy="5207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990600"/>
            <a:ext cx="91440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3200" b="1" kern="0" dirty="0" err="1" smtClean="0">
                <a:solidFill>
                  <a:schemeClr val="tx1">
                    <a:lumMod val="50000"/>
                  </a:schemeClr>
                </a:solidFill>
              </a:rPr>
              <a:t>Tema</a:t>
            </a:r>
            <a:r>
              <a:rPr lang="en-US" sz="3200" b="1" kern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kern="0" dirty="0" err="1" smtClean="0">
                <a:solidFill>
                  <a:schemeClr val="tx1">
                    <a:lumMod val="50000"/>
                  </a:schemeClr>
                </a:solidFill>
              </a:rPr>
              <a:t>Riset</a:t>
            </a:r>
            <a:r>
              <a:rPr lang="en-US" sz="3200" b="1" kern="0" dirty="0" smtClean="0">
                <a:solidFill>
                  <a:schemeClr val="tx1">
                    <a:lumMod val="50000"/>
                  </a:schemeClr>
                </a:solidFill>
              </a:rPr>
              <a:t> : </a:t>
            </a:r>
          </a:p>
          <a:p>
            <a:r>
              <a:rPr lang="en-US" sz="3200" b="1" kern="0" dirty="0" err="1" smtClean="0">
                <a:solidFill>
                  <a:schemeClr val="tx1">
                    <a:lumMod val="50000"/>
                  </a:schemeClr>
                </a:solidFill>
              </a:rPr>
              <a:t>Teknologi</a:t>
            </a:r>
            <a:r>
              <a:rPr lang="en-US" sz="3200" b="1" kern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kern="0" dirty="0" err="1" smtClean="0">
                <a:solidFill>
                  <a:schemeClr val="tx1">
                    <a:lumMod val="50000"/>
                  </a:schemeClr>
                </a:solidFill>
              </a:rPr>
              <a:t>Kemandirian</a:t>
            </a:r>
            <a:r>
              <a:rPr lang="en-US" sz="3200" b="1" kern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kern="0" dirty="0" err="1" smtClean="0">
                <a:solidFill>
                  <a:schemeClr val="tx1">
                    <a:lumMod val="50000"/>
                  </a:schemeClr>
                </a:solidFill>
              </a:rPr>
              <a:t>Bahan</a:t>
            </a:r>
            <a:r>
              <a:rPr lang="en-US" sz="3200" b="1" kern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kern="0" dirty="0" err="1" smtClean="0">
                <a:solidFill>
                  <a:schemeClr val="tx1">
                    <a:lumMod val="50000"/>
                  </a:schemeClr>
                </a:solidFill>
              </a:rPr>
              <a:t>baku</a:t>
            </a:r>
            <a:r>
              <a:rPr lang="en-US" sz="3200" b="1" kern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kern="0" dirty="0" err="1" smtClean="0">
                <a:solidFill>
                  <a:schemeClr val="tx1">
                    <a:lumMod val="50000"/>
                  </a:schemeClr>
                </a:solidFill>
              </a:rPr>
              <a:t>Obat</a:t>
            </a:r>
            <a:endParaRPr lang="en-US" sz="32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8800" dirty="0"/>
              <a:t>let's join </a:t>
            </a:r>
            <a:r>
              <a:rPr lang="en-US" sz="8800" dirty="0" smtClean="0"/>
              <a:t>us !!!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707549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4320480" cy="496855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id-ID" sz="2400" dirty="0"/>
          </a:p>
          <a:p>
            <a:pPr algn="l"/>
            <a:r>
              <a:rPr lang="id-ID" sz="2400" dirty="0"/>
              <a:t>Alumni Kimia Unpad</a:t>
            </a:r>
          </a:p>
          <a:p>
            <a:pPr algn="l"/>
            <a:r>
              <a:rPr lang="en-US" sz="2400" dirty="0"/>
              <a:t>Alumni </a:t>
            </a:r>
            <a:r>
              <a:rPr lang="id-ID" sz="2400" dirty="0"/>
              <a:t>S2 Farmakokimia Unpad </a:t>
            </a:r>
          </a:p>
          <a:p>
            <a:pPr algn="l"/>
            <a:r>
              <a:rPr lang="id-ID" sz="2400" dirty="0" smtClean="0"/>
              <a:t>Bidang Keahlian : </a:t>
            </a:r>
            <a:r>
              <a:rPr lang="id-ID" sz="2400" b="1" dirty="0" smtClean="0"/>
              <a:t>Validasi Metode Analisis</a:t>
            </a:r>
            <a:endParaRPr lang="id-ID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31640" y="476672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d-ID" sz="2400" b="1" dirty="0" smtClean="0"/>
              <a:t>Sri </a:t>
            </a:r>
            <a:r>
              <a:rPr lang="id-ID" sz="2400" b="1" dirty="0"/>
              <a:t>Gustini, S.Si</a:t>
            </a:r>
            <a:r>
              <a:rPr lang="en-US" sz="2400" b="1" dirty="0"/>
              <a:t>., </a:t>
            </a:r>
            <a:r>
              <a:rPr lang="en-US" sz="2400" b="1" dirty="0" err="1"/>
              <a:t>M.Farm</a:t>
            </a:r>
            <a:endParaRPr lang="id-ID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672408" cy="4872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9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4320480" cy="496855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id-ID" sz="2400" dirty="0"/>
          </a:p>
          <a:p>
            <a:pPr algn="l"/>
            <a:r>
              <a:rPr lang="id-ID" sz="2400" dirty="0"/>
              <a:t>Master Kimia Medisinal</a:t>
            </a:r>
          </a:p>
          <a:p>
            <a:pPr algn="l"/>
            <a:r>
              <a:rPr lang="id-ID" sz="2400" dirty="0"/>
              <a:t>Alumni Farmasi dan Apoteker Unpad</a:t>
            </a:r>
          </a:p>
          <a:p>
            <a:pPr algn="l"/>
            <a:r>
              <a:rPr lang="id-ID" sz="2400" dirty="0"/>
              <a:t>Alumni S2 Farmakokimia ITB </a:t>
            </a:r>
          </a:p>
          <a:p>
            <a:pPr algn="l"/>
            <a:r>
              <a:rPr lang="id-ID" sz="2400" dirty="0"/>
              <a:t>Enroll Program Doktor Farmasi ITB</a:t>
            </a:r>
          </a:p>
          <a:p>
            <a:pPr algn="l"/>
            <a:r>
              <a:rPr lang="id-ID" sz="2400" dirty="0" smtClean="0"/>
              <a:t>Jabatan : Ketua STFI</a:t>
            </a:r>
          </a:p>
          <a:p>
            <a:pPr algn="l"/>
            <a:r>
              <a:rPr lang="id-ID" sz="2400" dirty="0" smtClean="0"/>
              <a:t>Bidang Keahlian : Isolasi Senyawa Bahan Alam</a:t>
            </a:r>
            <a:endParaRPr lang="id-ID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29298" y="764704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d-ID" sz="2400" b="1" dirty="0"/>
              <a:t>Adang Firmansyah, </a:t>
            </a:r>
            <a:r>
              <a:rPr lang="id-ID" sz="2400" b="1" dirty="0" smtClean="0"/>
              <a:t>M.Si</a:t>
            </a:r>
            <a:r>
              <a:rPr lang="id-ID" sz="2400" b="1" dirty="0"/>
              <a:t>., Apt.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4000625" cy="4610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9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4320480" cy="496855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id-ID" sz="2400" dirty="0"/>
          </a:p>
          <a:p>
            <a:pPr algn="l"/>
            <a:r>
              <a:rPr lang="id-ID" sz="2400" dirty="0"/>
              <a:t>Master Farmakokimia dan Mikrobiologi Farmasi</a:t>
            </a:r>
          </a:p>
          <a:p>
            <a:pPr algn="l"/>
            <a:r>
              <a:rPr lang="id-ID" sz="2400" dirty="0"/>
              <a:t>Alumni Farmasi dan Apoteker Unpad</a:t>
            </a:r>
          </a:p>
          <a:p>
            <a:pPr algn="l"/>
            <a:r>
              <a:rPr lang="id-ID" sz="2400" dirty="0"/>
              <a:t>Alumni S2 Farmakokimia ITB </a:t>
            </a:r>
          </a:p>
          <a:p>
            <a:pPr algn="l"/>
            <a:r>
              <a:rPr lang="id-ID" sz="2400" dirty="0"/>
              <a:t>Enroll Program Doktor Kimia Unpad</a:t>
            </a:r>
          </a:p>
          <a:p>
            <a:pPr algn="l"/>
            <a:r>
              <a:rPr lang="id-ID" sz="2400" dirty="0" smtClean="0"/>
              <a:t>Jabatan : Wakil Ketua II</a:t>
            </a:r>
          </a:p>
          <a:p>
            <a:pPr algn="l"/>
            <a:r>
              <a:rPr lang="id-ID" sz="2400" dirty="0"/>
              <a:t>Fokus Bidang Penelitian: </a:t>
            </a:r>
            <a:r>
              <a:rPr lang="id-ID" sz="2400" b="1" dirty="0" err="1" smtClean="0"/>
              <a:t>Bioinformatika</a:t>
            </a:r>
            <a:r>
              <a:rPr lang="id-ID" sz="2400" b="1" dirty="0" smtClean="0"/>
              <a:t> dan Biokimia</a:t>
            </a:r>
            <a:endParaRPr lang="id-ID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57290" y="1142984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d-ID" sz="2400" b="1" dirty="0"/>
              <a:t>Dewi Astriany, M.Si., Apt.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89110"/>
            <a:ext cx="3960440" cy="494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9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88840"/>
            <a:ext cx="3815308" cy="3883302"/>
          </a:xfrm>
        </p:spPr>
        <p:txBody>
          <a:bodyPr>
            <a:normAutofit/>
          </a:bodyPr>
          <a:lstStyle/>
          <a:p>
            <a:pPr algn="l"/>
            <a:r>
              <a:rPr lang="id-ID" sz="2400" dirty="0"/>
              <a:t>Master Kimia Medisinal bidang keahlian Bioteknologi</a:t>
            </a:r>
          </a:p>
          <a:p>
            <a:pPr algn="l"/>
            <a:r>
              <a:rPr lang="id-ID" sz="2400" dirty="0"/>
              <a:t>Enroll Program Doktor Farmasi ITB</a:t>
            </a:r>
          </a:p>
          <a:p>
            <a:pPr algn="l"/>
            <a:r>
              <a:rPr lang="id-ID" sz="2400" dirty="0" smtClean="0"/>
              <a:t>Jabatan : Wakil Ketua III</a:t>
            </a:r>
          </a:p>
          <a:p>
            <a:pPr algn="l"/>
            <a:r>
              <a:rPr lang="id-ID" sz="2400" dirty="0"/>
              <a:t>Fokus Bidang Penelitian: </a:t>
            </a:r>
            <a:r>
              <a:rPr lang="id-ID" sz="2400" b="1" dirty="0" smtClean="0"/>
              <a:t>Enzim dan Elektrokimia</a:t>
            </a:r>
            <a:endParaRPr lang="id-ID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6183" y="764704"/>
            <a:ext cx="814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/>
              <a:t>Syarif </a:t>
            </a:r>
            <a:r>
              <a:rPr lang="id-ID" sz="2400" b="1" dirty="0"/>
              <a:t>Hamdani, M.Si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3846940" cy="476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63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4320480" cy="496855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id-ID" sz="2400" dirty="0"/>
          </a:p>
          <a:p>
            <a:pPr algn="l"/>
            <a:r>
              <a:rPr lang="id-ID" sz="2400" dirty="0"/>
              <a:t>Master Farmakokimia</a:t>
            </a:r>
          </a:p>
          <a:p>
            <a:pPr algn="l"/>
            <a:r>
              <a:rPr lang="id-ID" sz="2400" dirty="0"/>
              <a:t>Alumni Farmasi dan Apoteker Unpad</a:t>
            </a:r>
          </a:p>
          <a:p>
            <a:pPr algn="l"/>
            <a:r>
              <a:rPr lang="id-ID" sz="2400" dirty="0"/>
              <a:t>Alumni S2 </a:t>
            </a:r>
            <a:r>
              <a:rPr lang="id-ID" sz="2400" dirty="0" err="1"/>
              <a:t>Farmakokimia</a:t>
            </a:r>
            <a:r>
              <a:rPr lang="id-ID" sz="2400" dirty="0"/>
              <a:t> </a:t>
            </a:r>
            <a:r>
              <a:rPr lang="id-ID" sz="2400" dirty="0" smtClean="0"/>
              <a:t>ITB</a:t>
            </a:r>
          </a:p>
          <a:p>
            <a:pPr algn="l"/>
            <a:r>
              <a:rPr lang="id-ID" sz="2400" dirty="0" err="1" smtClean="0"/>
              <a:t>Enroll</a:t>
            </a:r>
            <a:r>
              <a:rPr lang="id-ID" sz="2400" dirty="0" smtClean="0"/>
              <a:t> Program Doktor Farmasi ITB </a:t>
            </a:r>
          </a:p>
          <a:p>
            <a:pPr algn="l"/>
            <a:r>
              <a:rPr lang="id-ID" sz="2400" dirty="0" smtClean="0"/>
              <a:t>Jabatan : Kepala UPT Laboratorium</a:t>
            </a:r>
          </a:p>
          <a:p>
            <a:pPr algn="l"/>
            <a:r>
              <a:rPr lang="id-ID" sz="2400" dirty="0"/>
              <a:t>Fokus Bidang Penelitian: </a:t>
            </a:r>
            <a:r>
              <a:rPr lang="id-ID" sz="2400" b="1" dirty="0" smtClean="0"/>
              <a:t>Isolasi dan Sintesis Senyawa Bahan Alam</a:t>
            </a:r>
            <a:endParaRPr lang="id-ID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57290" y="1142984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d-ID" sz="2400" b="1" dirty="0"/>
              <a:t>Wiwin Winingsih, M.Si.,Apt.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9838" r="6688" b="2750"/>
          <a:stretch/>
        </p:blipFill>
        <p:spPr>
          <a:xfrm rot="16200000">
            <a:off x="4261589" y="2182483"/>
            <a:ext cx="5157329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9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4320480" cy="496855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id-ID" sz="2400" dirty="0"/>
          </a:p>
          <a:p>
            <a:pPr algn="l"/>
            <a:r>
              <a:rPr lang="id-ID" sz="2400" dirty="0"/>
              <a:t>Guru Besar Kimia Unpad</a:t>
            </a:r>
          </a:p>
          <a:p>
            <a:pPr algn="l"/>
            <a:r>
              <a:rPr lang="id-ID" sz="2400" dirty="0"/>
              <a:t>Direktur Lembaga </a:t>
            </a:r>
            <a:r>
              <a:rPr lang="id-ID" sz="2400" dirty="0" smtClean="0"/>
              <a:t>pengkajian </a:t>
            </a:r>
            <a:r>
              <a:rPr lang="id-ID" sz="2400" dirty="0"/>
              <a:t>Pangan Obat-obatan dan Kosmetika (LPPOM) MUI </a:t>
            </a:r>
            <a:r>
              <a:rPr lang="id-ID" sz="2400" dirty="0" smtClean="0"/>
              <a:t>Jabar</a:t>
            </a:r>
          </a:p>
          <a:p>
            <a:pPr algn="l"/>
            <a:r>
              <a:rPr lang="id-ID" sz="2400" dirty="0" smtClean="0"/>
              <a:t>Fokus Bidang Penelitian: </a:t>
            </a:r>
            <a:r>
              <a:rPr lang="id-ID" sz="2400" b="1" dirty="0" smtClean="0"/>
              <a:t>Biokimia dan Pangan</a:t>
            </a:r>
            <a:endParaRPr lang="id-ID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57290" y="1142984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d-ID" sz="2400" b="1" dirty="0"/>
              <a:t>Prof. Dr. O. Suprijana</a:t>
            </a:r>
          </a:p>
        </p:txBody>
      </p:sp>
      <p:sp>
        <p:nvSpPr>
          <p:cNvPr id="17410" name="AutoShape 2" descr="Image result for prof o suprijana stf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412" name="AutoShape 4" descr="Image result for prof o suprijana stf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6"/>
          <a:stretch/>
        </p:blipFill>
        <p:spPr>
          <a:xfrm>
            <a:off x="4589742" y="1956211"/>
            <a:ext cx="4176464" cy="445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9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7">
  <a:themeElements>
    <a:clrScheme name="上海Nordri专业商务幻灯演示设计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80808"/>
      </a:hlink>
      <a:folHlink>
        <a:srgbClr val="000000"/>
      </a:folHlink>
    </a:clrScheme>
    <a:fontScheme name="上海Nordri专业商务幻灯演示设计">
      <a:majorFont>
        <a:latin typeface="Arial"/>
        <a:ea typeface="SimHei"/>
        <a:cs typeface=""/>
      </a:majorFont>
      <a:minorFont>
        <a:latin typeface="Arial"/>
        <a:ea typeface="Sim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上海Nordri专业商务幻灯演示设计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8F8F8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80808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eme13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30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默认设计模板_3">
  <a:themeElements>
    <a:clrScheme name="默认设计模板_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3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_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eme20">
  <a:themeElements>
    <a:clrScheme name="1_Chalk desig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halk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Chalk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alk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alk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alk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alk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alk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halk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halk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halk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halk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halk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halk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halk design template 1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halk design template">
  <a:themeElements>
    <a:clrScheme name="Chalk desig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alk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halk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lk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lk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lk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lk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lk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lk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lk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lk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lk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lk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lk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lk design template 1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heme16">
  <a:themeElements>
    <a:clrScheme name="默认设计模板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CC1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5DD"/>
      </a:accent5>
      <a:accent6>
        <a:srgbClr val="2D2D8A"/>
      </a:accent6>
      <a:hlink>
        <a:srgbClr val="002850"/>
      </a:hlink>
      <a:folHlink>
        <a:srgbClr val="66B2FE"/>
      </a:folHlink>
    </a:clrScheme>
    <a:fontScheme name="默认设计模板">
      <a:majorFont>
        <a:latin typeface="Arial"/>
        <a:ea typeface="SimHei"/>
        <a:cs typeface=""/>
      </a:majorFont>
      <a:minorFont>
        <a:latin typeface="Arial"/>
        <a:ea typeface="Sim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B8CC1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D2D8A"/>
        </a:accent6>
        <a:hlink>
          <a:srgbClr val="002850"/>
        </a:hlink>
        <a:folHlink>
          <a:srgbClr val="66B2F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Theme27</Template>
  <TotalTime>4351</TotalTime>
  <Words>1100</Words>
  <Application>Microsoft Macintosh PowerPoint</Application>
  <PresentationFormat>On-screen Show (4:3)</PresentationFormat>
  <Paragraphs>258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38</vt:i4>
      </vt:variant>
    </vt:vector>
  </HeadingPairs>
  <TitlesOfParts>
    <vt:vector size="59" baseType="lpstr">
      <vt:lpstr>Britannic Bold</vt:lpstr>
      <vt:lpstr>Calibri</vt:lpstr>
      <vt:lpstr>Garamond</vt:lpstr>
      <vt:lpstr>SimHei</vt:lpstr>
      <vt:lpstr>Times New Roman</vt:lpstr>
      <vt:lpstr>Verdana</vt:lpstr>
      <vt:lpstr>Wingdings</vt:lpstr>
      <vt:lpstr>华文细黑</vt:lpstr>
      <vt:lpstr>宋体</vt:lpstr>
      <vt:lpstr>永中宋体</vt:lpstr>
      <vt:lpstr>Arial</vt:lpstr>
      <vt:lpstr>Theme27</vt:lpstr>
      <vt:lpstr>默认设计模板_2</vt:lpstr>
      <vt:lpstr>Theme30</vt:lpstr>
      <vt:lpstr>默认设计模板_3</vt:lpstr>
      <vt:lpstr>Theme20</vt:lpstr>
      <vt:lpstr>Chalk design template</vt:lpstr>
      <vt:lpstr>1_默认设计模板_2</vt:lpstr>
      <vt:lpstr>Theme16</vt:lpstr>
      <vt:lpstr>2_默认设计模板_2</vt:lpstr>
      <vt:lpstr>Theme13</vt:lpstr>
      <vt:lpstr>PowerPoint Presentation</vt:lpstr>
      <vt:lpstr>PERKENALAN KK FARMAKOKIMIA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Dr. Achmad Zainuddin , MS.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Karya ilmiah Kolaboratif Dosen &amp; Mahasiswa</vt:lpstr>
      <vt:lpstr>Seminar</vt:lpstr>
      <vt:lpstr>PROCEEDING INTERNASIONAL</vt:lpstr>
      <vt:lpstr>Jurnal Penelitian</vt:lpstr>
      <vt:lpstr>PowerPoint Presentation</vt:lpstr>
      <vt:lpstr>PowerPoint Presentation</vt:lpstr>
      <vt:lpstr>PROGRAM PENUNJANG PENELITIAN KK</vt:lpstr>
      <vt:lpstr>HIBAH PKM</vt:lpstr>
      <vt:lpstr>DAFTAR MAHASISWA LOLOS PKM KK FARMAKOKIMIA</vt:lpstr>
      <vt:lpstr>HIBAH KK</vt:lpstr>
      <vt:lpstr>PELATIHAN INSTRUMENT ANALISIS INTERNAL KK</vt:lpstr>
      <vt:lpstr>Asistensi Praktikum</vt:lpstr>
      <vt:lpstr>PowerPoint Presentation</vt:lpstr>
      <vt:lpstr>TEMATIK PENELITIAN</vt:lpstr>
      <vt:lpstr>SEBARAN KAJIAN PENELITIAN  KK FARMAKOKIMIA TA 2019-2020</vt:lpstr>
      <vt:lpstr>PowerPoint Presentation</vt:lpstr>
      <vt:lpstr>KAJIAN-KAJIAN LAIN </vt:lpstr>
      <vt:lpstr>Tema dan Topik RIRN Fokus Riset Kesehatan - Obat</vt:lpstr>
      <vt:lpstr>Tema Riset :  Teknologi Produk Biofarmasetika</vt:lpstr>
      <vt:lpstr>Tema Riset :  Teknologi Alat Kesehatan dan Diagnostik</vt:lpstr>
      <vt:lpstr>PowerPoint Presentation</vt:lpstr>
      <vt:lpstr>PowerPoint Presentation</vt:lpstr>
    </vt:vector>
  </TitlesOfParts>
  <Company>http://sharingcentre.info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Activated User</dc:creator>
  <cp:lastModifiedBy>Microsoft Office User</cp:lastModifiedBy>
  <cp:revision>181</cp:revision>
  <dcterms:created xsi:type="dcterms:W3CDTF">2013-08-30T06:12:11Z</dcterms:created>
  <dcterms:modified xsi:type="dcterms:W3CDTF">2019-07-17T11:12:32Z</dcterms:modified>
</cp:coreProperties>
</file>