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83" r:id="rId7"/>
    <p:sldId id="262" r:id="rId8"/>
    <p:sldId id="273" r:id="rId9"/>
    <p:sldId id="263" r:id="rId10"/>
    <p:sldId id="28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1A86A-73D9-4054-AB1C-BDE3956D1B51}" type="datetimeFigureOut">
              <a:rPr lang="id-ID" smtClean="0"/>
              <a:pPr/>
              <a:t>18/07/2019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F0A3-88E7-494D-86B5-A424EE8EC8B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8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44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25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781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839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772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9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89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131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411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078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2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441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0390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563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366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297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07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719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021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03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6403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F0A3-88E7-494D-86B5-A424EE8EC8BC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42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2D38-FD87-4842-9F43-1D5BD4DF725C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18/07/2019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553A-5A41-4A3A-8162-F4230F8B872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5400000">
            <a:off x="-139960" y="1270112"/>
            <a:ext cx="6858000" cy="4317776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 rot="5400000">
            <a:off x="-130324" y="130324"/>
            <a:ext cx="1268760" cy="10081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5400000">
            <a:off x="-274340" y="2924944"/>
            <a:ext cx="1556792" cy="10081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 rot="5400000">
            <a:off x="-130324" y="1458330"/>
            <a:ext cx="1268760" cy="10081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-130324" y="4423420"/>
            <a:ext cx="1268760" cy="100811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-130324" y="5777880"/>
            <a:ext cx="1268760" cy="100811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31504" y="260648"/>
            <a:ext cx="4608512" cy="367240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31504" y="2924944"/>
            <a:ext cx="4608512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91544" y="5085185"/>
            <a:ext cx="1800200" cy="14401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2176437">
            <a:off x="4183357" y="2357813"/>
            <a:ext cx="367109" cy="360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TextBox 70"/>
          <p:cNvSpPr txBox="1"/>
          <p:nvPr/>
        </p:nvSpPr>
        <p:spPr>
          <a:xfrm>
            <a:off x="5807968" y="1248018"/>
            <a:ext cx="40479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T.A 2019 – 2020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OPEN HOUSE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KELOMPOK </a:t>
            </a:r>
            <a:r>
              <a:rPr lang="en-U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KEILMUAN</a:t>
            </a:r>
            <a:endParaRPr lang="id-ID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id-ID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04516" y="2783993"/>
            <a:ext cx="4199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FARMAKOLOGI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BIOTEKNOLOGI</a:t>
            </a:r>
            <a:endParaRPr lang="id-ID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20542" y="4140241"/>
            <a:ext cx="64360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Rangka</a:t>
            </a:r>
            <a:r>
              <a:rPr lang="en-U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Pemintanan</a:t>
            </a:r>
            <a:r>
              <a:rPr lang="en-U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Penelitian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Tugas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Akhir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Mahasiswa</a:t>
            </a:r>
            <a:endParaRPr lang="en-US" sz="14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Program </a:t>
            </a:r>
            <a:r>
              <a:rPr lang="en-US" sz="1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Studi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Sarjana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Farmasi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Tinggi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Farmasi</a:t>
            </a:r>
            <a:r>
              <a: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Indonesia Bandung</a:t>
            </a:r>
            <a:endParaRPr lang="id-ID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26" y="5295647"/>
            <a:ext cx="1357364" cy="13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16632"/>
            <a:ext cx="38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Proyek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Riset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KK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Bioteknologi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T.A 2019 - 2020</a:t>
            </a:r>
            <a:endParaRPr lang="id-ID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7568" y="2289646"/>
            <a:ext cx="7776864" cy="2939554"/>
            <a:chOff x="1187624" y="1916832"/>
            <a:chExt cx="7776864" cy="293955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691680" y="3356992"/>
              <a:ext cx="58326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07704" y="3356992"/>
              <a:ext cx="648072" cy="57606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71800" y="2852936"/>
              <a:ext cx="792088" cy="5040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779912" y="3356992"/>
              <a:ext cx="648072" cy="57606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724128" y="3356992"/>
              <a:ext cx="648072" cy="57606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2000" y="2852936"/>
              <a:ext cx="792088" cy="5040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00192" y="2852936"/>
              <a:ext cx="792088" cy="50405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5"/>
            <p:cNvSpPr txBox="1"/>
            <p:nvPr/>
          </p:nvSpPr>
          <p:spPr>
            <a:xfrm>
              <a:off x="7596336" y="2996952"/>
              <a:ext cx="13681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Produk</a:t>
              </a:r>
              <a:r>
                <a:rPr lang="en-US" dirty="0" smtClean="0"/>
                <a:t> </a:t>
              </a:r>
              <a:r>
                <a:rPr lang="en-US" dirty="0" err="1" smtClean="0"/>
                <a:t>Biosurfaktan</a:t>
              </a:r>
              <a:endParaRPr lang="en-US" dirty="0"/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1187624" y="3933056"/>
              <a:ext cx="1368152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Penapisan</a:t>
              </a:r>
              <a:r>
                <a:rPr lang="en-US" dirty="0" smtClean="0"/>
                <a:t> </a:t>
              </a:r>
              <a:r>
                <a:rPr lang="en-US" dirty="0" err="1" smtClean="0"/>
                <a:t>isolat</a:t>
              </a:r>
              <a:r>
                <a:rPr lang="en-US" dirty="0" smtClean="0"/>
                <a:t> </a:t>
              </a:r>
              <a:r>
                <a:rPr lang="en-US" dirty="0" err="1" smtClean="0"/>
                <a:t>bakteri</a:t>
              </a:r>
              <a:endParaRPr lang="en-US" dirty="0"/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3059832" y="3933056"/>
              <a:ext cx="151216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Optimasi</a:t>
              </a:r>
              <a:r>
                <a:rPr lang="en-US" dirty="0" smtClean="0"/>
                <a:t> </a:t>
              </a:r>
              <a:r>
                <a:rPr lang="en-US" dirty="0" err="1" smtClean="0"/>
                <a:t>pertumbuhan</a:t>
              </a:r>
              <a:r>
                <a:rPr lang="en-US" dirty="0" smtClean="0"/>
                <a:t> </a:t>
              </a:r>
              <a:r>
                <a:rPr lang="en-US" dirty="0" err="1" smtClean="0"/>
                <a:t>bakteri</a:t>
              </a:r>
              <a:endParaRPr lang="en-US" dirty="0"/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076056" y="3933056"/>
              <a:ext cx="13681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Isolasi</a:t>
              </a:r>
              <a:r>
                <a:rPr lang="en-US" dirty="0" smtClean="0"/>
                <a:t> DNA </a:t>
              </a:r>
              <a:r>
                <a:rPr lang="en-US" dirty="0" err="1" smtClean="0"/>
                <a:t>bakteri</a:t>
              </a:r>
              <a:endParaRPr lang="en-US" dirty="0"/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2123728" y="1916832"/>
              <a:ext cx="1368152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Uji</a:t>
              </a:r>
              <a:r>
                <a:rPr lang="en-US" dirty="0" smtClean="0"/>
                <a:t> </a:t>
              </a:r>
              <a:r>
                <a:rPr lang="en-US" dirty="0" err="1" smtClean="0"/>
                <a:t>aktivitas</a:t>
              </a:r>
              <a:r>
                <a:rPr lang="en-US" dirty="0" smtClean="0"/>
                <a:t> </a:t>
              </a:r>
              <a:r>
                <a:rPr lang="en-US" dirty="0" err="1" smtClean="0"/>
                <a:t>kandidat</a:t>
              </a:r>
              <a:r>
                <a:rPr lang="en-US" dirty="0" smtClean="0"/>
                <a:t> </a:t>
              </a:r>
              <a:r>
                <a:rPr lang="en-US" dirty="0" err="1" smtClean="0"/>
                <a:t>bakteri</a:t>
              </a:r>
              <a:endParaRPr lang="en-US" dirty="0"/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3851920" y="1916832"/>
              <a:ext cx="151216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Uji</a:t>
              </a:r>
              <a:r>
                <a:rPr lang="en-US" dirty="0" smtClean="0"/>
                <a:t> </a:t>
              </a:r>
              <a:r>
                <a:rPr lang="en-US" dirty="0" err="1" smtClean="0"/>
                <a:t>produktivitas</a:t>
              </a:r>
              <a:r>
                <a:rPr lang="en-US" dirty="0" smtClean="0"/>
                <a:t> </a:t>
              </a:r>
              <a:r>
                <a:rPr lang="en-US" dirty="0" err="1" smtClean="0"/>
                <a:t>biosurfaktan</a:t>
              </a:r>
              <a:endParaRPr lang="en-US" dirty="0"/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5652120" y="2206605"/>
              <a:ext cx="13681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Rekayasa</a:t>
              </a:r>
              <a:r>
                <a:rPr lang="en-US" dirty="0" smtClean="0"/>
                <a:t> </a:t>
              </a:r>
              <a:r>
                <a:rPr lang="en-US" dirty="0" err="1" smtClean="0"/>
                <a:t>genetika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592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16632"/>
            <a:ext cx="3228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Profil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Dosen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Peneliti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Lingkup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KK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Farmakologi</a:t>
            </a:r>
            <a:endParaRPr lang="id-ID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79776" y="1574992"/>
            <a:ext cx="4896544" cy="4896544"/>
          </a:xfrm>
          <a:prstGeom prst="ellipse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Hexagon 17"/>
          <p:cNvSpPr/>
          <p:nvPr/>
        </p:nvSpPr>
        <p:spPr>
          <a:xfrm>
            <a:off x="4003308" y="2330680"/>
            <a:ext cx="1837644" cy="1584176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Hexagon 18"/>
          <p:cNvSpPr/>
          <p:nvPr/>
        </p:nvSpPr>
        <p:spPr>
          <a:xfrm>
            <a:off x="4003308" y="4058872"/>
            <a:ext cx="1837644" cy="1584176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Hexagon 19"/>
          <p:cNvSpPr/>
          <p:nvPr/>
        </p:nvSpPr>
        <p:spPr>
          <a:xfrm>
            <a:off x="5587484" y="3218982"/>
            <a:ext cx="1837644" cy="1584176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Hexagon 20"/>
          <p:cNvSpPr/>
          <p:nvPr/>
        </p:nvSpPr>
        <p:spPr>
          <a:xfrm>
            <a:off x="7171660" y="2318667"/>
            <a:ext cx="1837644" cy="1584176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Hexagon 22"/>
          <p:cNvSpPr/>
          <p:nvPr/>
        </p:nvSpPr>
        <p:spPr>
          <a:xfrm>
            <a:off x="7171660" y="4202888"/>
            <a:ext cx="1837644" cy="1584176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5" name="Hexagon 24"/>
          <p:cNvSpPr/>
          <p:nvPr/>
        </p:nvSpPr>
        <p:spPr>
          <a:xfrm>
            <a:off x="5574476" y="5013176"/>
            <a:ext cx="1837644" cy="1584176"/>
          </a:xfrm>
          <a:prstGeom prst="hexagon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Hexagon 25"/>
          <p:cNvSpPr/>
          <p:nvPr/>
        </p:nvSpPr>
        <p:spPr>
          <a:xfrm>
            <a:off x="5587484" y="1484784"/>
            <a:ext cx="1837644" cy="1584176"/>
          </a:xfrm>
          <a:prstGeom prst="hexagon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Hexagon 27"/>
          <p:cNvSpPr/>
          <p:nvPr/>
        </p:nvSpPr>
        <p:spPr>
          <a:xfrm>
            <a:off x="2423592" y="3223962"/>
            <a:ext cx="1837644" cy="1584176"/>
          </a:xfrm>
          <a:prstGeom prst="hexagon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2646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5484461" cy="1086440"/>
            <a:chOff x="0" y="0"/>
            <a:chExt cx="5484461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188640"/>
              <a:ext cx="5221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Prof. Dr. A. </a:t>
              </a:r>
              <a:r>
                <a:rPr lang="en-US" sz="2800" u="sng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Hanafiah</a:t>
              </a:r>
              <a:r>
                <a:rPr lang="en-US" sz="2800" u="sng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u="sng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Ws</a:t>
              </a:r>
              <a:r>
                <a:rPr lang="en-US" sz="2800" u="sng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. Apt.</a:t>
              </a:r>
              <a:endParaRPr lang="id-ID" sz="2800" u="sng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2" name="Group 31"/>
          <p:cNvGrpSpPr/>
          <p:nvPr/>
        </p:nvGrpSpPr>
        <p:grpSpPr>
          <a:xfrm>
            <a:off x="3526446" y="1195452"/>
            <a:ext cx="1640063" cy="1584176"/>
            <a:chOff x="3526446" y="1195452"/>
            <a:chExt cx="1640063" cy="1584176"/>
          </a:xfrm>
        </p:grpSpPr>
        <p:sp>
          <p:nvSpPr>
            <p:cNvPr id="9" name="Oval 8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921" y="1646688"/>
              <a:ext cx="1586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RADIOFARMASI</a:t>
              </a:r>
              <a:endParaRPr lang="id-ID" sz="14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1" name="TextBox 10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331019" y="2424191"/>
            <a:ext cx="6404840" cy="707886"/>
            <a:chOff x="5331019" y="2424191"/>
            <a:chExt cx="6404840" cy="707886"/>
          </a:xfrm>
        </p:grpSpPr>
        <p:sp>
          <p:nvSpPr>
            <p:cNvPr id="16" name="Rectangle 15"/>
            <p:cNvSpPr/>
            <p:nvPr/>
          </p:nvSpPr>
          <p:spPr>
            <a:xfrm>
              <a:off x="5639859" y="2424191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OPTIMIZATION OF LABELING α,γ-MANGOSTEEN ISOLATED FROM MANGOSTEEN CORTEX FRUCTUS (Garcinia Mangostana L) WITH RADIONUCLIDE TECHNETIUM-99m FOR CANCER DETECTION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accepted by the Scientific Committee of the International Symposium on Trends in Radiopharmaceuticals (ISTR-2019), 28 October to 1 November 2019, Vienna, Austria</a:t>
              </a:r>
              <a:r>
                <a:rPr lang="en-US" sz="1000" i="1" dirty="0">
                  <a:latin typeface="Arial Rounded MT Bold" panose="020F07040305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31019" y="256915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1019" y="3162855"/>
            <a:ext cx="6404840" cy="415498"/>
            <a:chOff x="5331019" y="3162855"/>
            <a:chExt cx="6404840" cy="415498"/>
          </a:xfrm>
        </p:grpSpPr>
        <p:sp>
          <p:nvSpPr>
            <p:cNvPr id="17" name="Rectangle 16"/>
            <p:cNvSpPr/>
            <p:nvPr/>
          </p:nvSpPr>
          <p:spPr>
            <a:xfrm>
              <a:off x="5639859" y="3162855"/>
              <a:ext cx="6096000" cy="4154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UJI BIODISTRIBUSI RADIOFARMAKA </a:t>
              </a:r>
              <a:r>
                <a:rPr lang="en-US" sz="1000" baseline="30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99m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Tc-MDP PADA MENCIT MODEL OSTEOPOROSIS DENGAN METODE OVARIEKTOMI (</a:t>
              </a:r>
              <a:r>
                <a:rPr lang="en-US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submitted </a:t>
              </a:r>
              <a:r>
                <a:rPr lang="en-US" sz="1000" i="1" dirty="0" err="1">
                  <a:latin typeface="Arial Rounded MT Bold" panose="020F0704030504030204" pitchFamily="34" charset="0"/>
                  <a:ea typeface="Calibri" panose="020F0502020204030204" pitchFamily="34" charset="0"/>
                </a:rPr>
                <a:t>Nucl.Int.Seminar</a:t>
              </a:r>
              <a:r>
                <a:rPr lang="en-US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 Sept.2019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)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1019" y="3579590"/>
            <a:ext cx="6394563" cy="861774"/>
            <a:chOff x="5331019" y="3579590"/>
            <a:chExt cx="6394563" cy="861774"/>
          </a:xfrm>
        </p:grpSpPr>
        <p:sp>
          <p:nvSpPr>
            <p:cNvPr id="18" name="Rectangle 17"/>
            <p:cNvSpPr/>
            <p:nvPr/>
          </p:nvSpPr>
          <p:spPr>
            <a:xfrm>
              <a:off x="5629582" y="3579590"/>
              <a:ext cx="609600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PHARMACOKINETIC PROFILE AND BIODISTRIBUTION OF INTERFERON ALFA 2A- HUMAN SERUM ALBUMIN (rhIFNa2a-HSA) LABELED </a:t>
              </a:r>
              <a:r>
                <a:rPr lang="en-US" sz="1000" baseline="30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131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IODINE IN NORMAL MICE  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MO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D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EL (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M. Musculus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).   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(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1st Poster Presentation Winner in The Annual Scientific Meeting ISNM-ISNMB-BATAN in conjunjunction with  International Symposium of Nuclear Science Application for Human Health, 14-16 Sept. 2018</a:t>
              </a:r>
              <a:r>
                <a:rPr lang="en-US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)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 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31019" y="374409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1019" y="4418632"/>
            <a:ext cx="6404840" cy="553998"/>
            <a:chOff x="5331019" y="4418632"/>
            <a:chExt cx="6404840" cy="553998"/>
          </a:xfrm>
        </p:grpSpPr>
        <p:sp>
          <p:nvSpPr>
            <p:cNvPr id="19" name="Rectangle 18"/>
            <p:cNvSpPr/>
            <p:nvPr/>
          </p:nvSpPr>
          <p:spPr>
            <a:xfrm>
              <a:off x="5639859" y="4418632"/>
              <a:ext cx="6096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Technetium-99m Labeled Diethyl Carbamazine Citrate (</a:t>
              </a:r>
              <a:r>
                <a:rPr lang="id-ID" sz="1000" baseline="30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99m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Tc-DEC) as a New Diagnostic Agent for Lymphatic Filariasis Detection in Nuclear Medicine. 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(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Atom Indonesia Journal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, 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Best Paper award 201</a:t>
              </a:r>
              <a:r>
                <a:rPr lang="en-US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6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31019" y="455786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1019" y="4977358"/>
            <a:ext cx="6398484" cy="400110"/>
            <a:chOff x="5331019" y="4977358"/>
            <a:chExt cx="6398484" cy="400110"/>
          </a:xfrm>
        </p:grpSpPr>
        <p:sp>
          <p:nvSpPr>
            <p:cNvPr id="20" name="Rectangle 19"/>
            <p:cNvSpPr/>
            <p:nvPr/>
          </p:nvSpPr>
          <p:spPr>
            <a:xfrm>
              <a:off x="5633503" y="4977358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L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ABELING OF  THE RECOMBINANT STREPTOKINASE USING IODINE-131 AS A NEW THROMBOLITYC AGENT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. </a:t>
              </a:r>
              <a:r>
                <a:rPr lang="en-US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(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Atom Indonesia Journal</a:t>
              </a:r>
              <a:r>
                <a:rPr lang="id-ID" sz="1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, 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2</a:t>
              </a:r>
              <a:r>
                <a:rPr lang="id-ID" sz="1000" i="1" baseline="30000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nd</a:t>
              </a:r>
              <a:r>
                <a:rPr lang="id-ID" sz="1000" i="1" dirty="0">
                  <a:latin typeface="Arial Rounded MT Bold" panose="020F0704030504030204" pitchFamily="34" charset="0"/>
                  <a:ea typeface="Calibri" panose="020F0502020204030204" pitchFamily="34" charset="0"/>
                </a:rPr>
                <a:t> Best Paper award 2012)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31019" y="5082489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63952" y="5494035"/>
            <a:ext cx="4608512" cy="419427"/>
            <a:chOff x="5663952" y="3081581"/>
            <a:chExt cx="4608512" cy="419427"/>
          </a:xfrm>
        </p:grpSpPr>
        <p:sp>
          <p:nvSpPr>
            <p:cNvPr id="28" name="TextBox 27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33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5805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Drs. D.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Saeful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Hidayat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M.S.,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Group 15"/>
          <p:cNvGrpSpPr/>
          <p:nvPr/>
        </p:nvGrpSpPr>
        <p:grpSpPr>
          <a:xfrm>
            <a:off x="5663952" y="2569914"/>
            <a:ext cx="4666406" cy="419427"/>
            <a:chOff x="5663952" y="3081581"/>
            <a:chExt cx="4666406" cy="419427"/>
          </a:xfrm>
        </p:grpSpPr>
        <p:sp>
          <p:nvSpPr>
            <p:cNvPr id="30" name="TextBox 29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31019" y="3053247"/>
            <a:ext cx="6404840" cy="954107"/>
            <a:chOff x="5331019" y="3053247"/>
            <a:chExt cx="6404840" cy="954107"/>
          </a:xfrm>
        </p:grpSpPr>
        <p:sp>
          <p:nvSpPr>
            <p:cNvPr id="17" name="Rectangle 16"/>
            <p:cNvSpPr/>
            <p:nvPr/>
          </p:nvSpPr>
          <p:spPr>
            <a:xfrm>
              <a:off x="5639859" y="3053247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just"/>
              <a:r>
                <a:rPr lang="id-ID" sz="1400" dirty="0">
                  <a:latin typeface="Arial Rounded MT Bold" panose="020F0704030504030204" pitchFamily="34" charset="0"/>
                </a:rPr>
                <a:t>Uji Aktivitas Antidiabetes Ekstrak Etanol Kulit Kayu Manis (</a:t>
              </a:r>
              <a:r>
                <a:rPr lang="id-ID" sz="1400" i="1" dirty="0">
                  <a:latin typeface="Arial Rounded MT Bold" panose="020F0704030504030204" pitchFamily="34" charset="0"/>
                </a:rPr>
                <a:t>Cinnamomum burmanii </a:t>
              </a:r>
              <a:r>
                <a:rPr lang="id-ID" sz="1400" dirty="0">
                  <a:latin typeface="Arial Rounded MT Bold" panose="020F0704030504030204" pitchFamily="34" charset="0"/>
                </a:rPr>
                <a:t>Nees ex. BI.) dibandingkan dengan Glibenklamid pada Mencit Jantan Galur </a:t>
              </a:r>
              <a:r>
                <a:rPr lang="id-ID" sz="1400" i="1" dirty="0">
                  <a:latin typeface="Arial Rounded MT Bold" panose="020F0704030504030204" pitchFamily="34" charset="0"/>
                </a:rPr>
                <a:t>Swiss Webster </a:t>
              </a:r>
              <a:r>
                <a:rPr lang="id-ID" sz="1400" dirty="0">
                  <a:latin typeface="Arial Rounded MT Bold" panose="020F0704030504030204" pitchFamily="34" charset="0"/>
                </a:rPr>
                <a:t>dengan Metode Toleransi Glukosa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31019" y="3408684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63952" y="4232150"/>
            <a:ext cx="4608512" cy="419427"/>
            <a:chOff x="5663952" y="3081581"/>
            <a:chExt cx="4608512" cy="419427"/>
          </a:xfrm>
        </p:grpSpPr>
        <p:sp>
          <p:nvSpPr>
            <p:cNvPr id="28" name="TextBox 27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187215" y="1349819"/>
            <a:ext cx="2110966" cy="1584176"/>
            <a:chOff x="3187215" y="1349819"/>
            <a:chExt cx="2110966" cy="1584176"/>
          </a:xfrm>
        </p:grpSpPr>
        <p:sp>
          <p:nvSpPr>
            <p:cNvPr id="14" name="Oval 13"/>
            <p:cNvSpPr/>
            <p:nvPr/>
          </p:nvSpPr>
          <p:spPr>
            <a:xfrm>
              <a:off x="3714005" y="1349819"/>
              <a:ext cx="1584176" cy="15841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187215" y="1787448"/>
              <a:ext cx="2088232" cy="883915"/>
              <a:chOff x="3187215" y="1787448"/>
              <a:chExt cx="2088232" cy="88391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909679" y="1787448"/>
                <a:ext cx="1192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Fokus</a:t>
                </a:r>
                <a:r>
                  <a:rPr lang="en-US" sz="1400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Riset</a:t>
                </a:r>
                <a:endParaRPr lang="id-ID" sz="14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187215" y="2071199"/>
                <a:ext cx="2088232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0352" lvl="1" indent="0" algn="ctr">
                  <a:buNone/>
                </a:pPr>
                <a:r>
                  <a:rPr lang="id-ID" sz="11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Pharmacological Obesity and Diabetic Research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343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503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Novi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Irwan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Fauzi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4" name="Group 43"/>
          <p:cNvGrpSpPr/>
          <p:nvPr/>
        </p:nvGrpSpPr>
        <p:grpSpPr>
          <a:xfrm>
            <a:off x="3526446" y="1195452"/>
            <a:ext cx="1635616" cy="1584176"/>
            <a:chOff x="3526446" y="1195452"/>
            <a:chExt cx="1635616" cy="1584176"/>
          </a:xfrm>
        </p:grpSpPr>
        <p:sp>
          <p:nvSpPr>
            <p:cNvPr id="11" name="Oval 10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4386" y="1646688"/>
              <a:ext cx="157767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800" b="1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Pharmacology &amp; Toxicology</a:t>
              </a:r>
            </a:p>
            <a:p>
              <a:pPr algn="ctr"/>
              <a:r>
                <a:rPr lang="en-US" sz="800" b="1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in Diabetic Research</a:t>
              </a:r>
              <a:endParaRPr lang="id-ID" sz="900" b="1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27" name="TextBox 26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331019" y="2502889"/>
            <a:ext cx="6404840" cy="400110"/>
            <a:chOff x="5331019" y="2502889"/>
            <a:chExt cx="6404840" cy="400110"/>
          </a:xfrm>
        </p:grpSpPr>
        <p:sp>
          <p:nvSpPr>
            <p:cNvPr id="14" name="Rectangle 13"/>
            <p:cNvSpPr/>
            <p:nvPr/>
          </p:nvSpPr>
          <p:spPr>
            <a:xfrm>
              <a:off x="5639859" y="2502889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 smtClean="0">
                  <a:latin typeface="Arial Rounded MT Bold" panose="020F0704030504030204" pitchFamily="34" charset="0"/>
                </a:rPr>
                <a:t>Kajian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Interaksi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Obat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Glibenklamid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Pada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Penggunaannya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Bersamaan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Dengan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Ekstrak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Buah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Malaka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(</a:t>
              </a:r>
              <a:r>
                <a:rPr lang="en-US" sz="1000" i="1" dirty="0" err="1" smtClean="0">
                  <a:latin typeface="Arial Rounded MT Bold" panose="020F0704030504030204" pitchFamily="34" charset="0"/>
                </a:rPr>
                <a:t>Phyllanthus</a:t>
              </a:r>
              <a:r>
                <a:rPr lang="en-US" sz="1000" i="1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i="1" dirty="0" err="1" smtClean="0">
                  <a:latin typeface="Arial Rounded MT Bold" panose="020F0704030504030204" pitchFamily="34" charset="0"/>
                </a:rPr>
                <a:t>emblica</a:t>
              </a:r>
              <a:r>
                <a:rPr lang="en-US" sz="1000" i="1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Linn.)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1019" y="2924944"/>
            <a:ext cx="6404840" cy="400110"/>
            <a:chOff x="5331019" y="3162855"/>
            <a:chExt cx="6404840" cy="400110"/>
          </a:xfrm>
        </p:grpSpPr>
        <p:sp>
          <p:nvSpPr>
            <p:cNvPr id="15" name="Rectangle 14"/>
            <p:cNvSpPr/>
            <p:nvPr/>
          </p:nvSpPr>
          <p:spPr>
            <a:xfrm>
              <a:off x="5639859" y="3162855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i="1" dirty="0">
                  <a:latin typeface="Arial Rounded MT Bold" panose="020F0704030504030204" pitchFamily="34" charset="0"/>
                </a:rPr>
                <a:t>In Vitro </a:t>
              </a:r>
              <a:r>
                <a:rPr lang="id-ID" sz="1000" dirty="0">
                  <a:latin typeface="Arial Rounded MT Bold" panose="020F0704030504030204" pitchFamily="34" charset="0"/>
                </a:rPr>
                <a:t>Inhibition of α-Amylase and α-Glucosidase by Different Parts of Amla (</a:t>
              </a:r>
              <a:r>
                <a:rPr lang="id-ID" sz="1000" i="1" dirty="0">
                  <a:latin typeface="Arial Rounded MT Bold" panose="020F0704030504030204" pitchFamily="34" charset="0"/>
                </a:rPr>
                <a:t>Phyllanthus emblica</a:t>
              </a:r>
              <a:r>
                <a:rPr lang="id-ID" sz="1000" dirty="0">
                  <a:latin typeface="Arial Rounded MT Bold" panose="020F0704030504030204" pitchFamily="34" charset="0"/>
                </a:rPr>
                <a:t>)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1019" y="3356992"/>
            <a:ext cx="6394563" cy="246221"/>
            <a:chOff x="5331019" y="3579590"/>
            <a:chExt cx="6394563" cy="246221"/>
          </a:xfrm>
        </p:grpSpPr>
        <p:sp>
          <p:nvSpPr>
            <p:cNvPr id="16" name="Rectangle 15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dirty="0">
                  <a:latin typeface="Arial Rounded MT Bold" panose="020F0704030504030204" pitchFamily="34" charset="0"/>
                </a:rPr>
                <a:t>Skrining Mekanisme Kerja Daun Malaka (</a:t>
              </a:r>
              <a:r>
                <a:rPr lang="id-ID" sz="1000" i="1" dirty="0">
                  <a:latin typeface="Arial Rounded MT Bold" panose="020F0704030504030204" pitchFamily="34" charset="0"/>
                </a:rPr>
                <a:t>Phyllanthus emblica </a:t>
              </a:r>
              <a:r>
                <a:rPr lang="id-ID" sz="1000" dirty="0">
                  <a:latin typeface="Arial Rounded MT Bold" panose="020F0704030504030204" pitchFamily="34" charset="0"/>
                </a:rPr>
                <a:t>L.) Sebagai Antidiabetes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1019" y="3631019"/>
            <a:ext cx="6404840" cy="400110"/>
            <a:chOff x="5331019" y="4418632"/>
            <a:chExt cx="6404840" cy="400110"/>
          </a:xfrm>
        </p:grpSpPr>
        <p:sp>
          <p:nvSpPr>
            <p:cNvPr id="17" name="Rectangle 16"/>
            <p:cNvSpPr/>
            <p:nvPr/>
          </p:nvSpPr>
          <p:spPr>
            <a:xfrm>
              <a:off x="5639859" y="4418632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dirty="0">
                  <a:latin typeface="Arial Rounded MT Bold" panose="020F0704030504030204" pitchFamily="34" charset="0"/>
                </a:rPr>
                <a:t>Uji Aktivitas </a:t>
              </a:r>
              <a:r>
                <a:rPr lang="id-ID" sz="1000" i="1" dirty="0">
                  <a:latin typeface="Arial Rounded MT Bold" panose="020F0704030504030204" pitchFamily="34" charset="0"/>
                </a:rPr>
                <a:t>Insulin-Sensitizer</a:t>
              </a:r>
              <a:r>
                <a:rPr lang="id-ID" sz="1000" dirty="0">
                  <a:latin typeface="Arial Rounded MT Bold" panose="020F0704030504030204" pitchFamily="34" charset="0"/>
                </a:rPr>
                <a:t> Ekstrak Etanol Buah Malaka (</a:t>
              </a:r>
              <a:r>
                <a:rPr lang="id-ID" sz="1000" i="1" dirty="0">
                  <a:latin typeface="Arial Rounded MT Bold" panose="020F0704030504030204" pitchFamily="34" charset="0"/>
                </a:rPr>
                <a:t>Phyllanthus emblica </a:t>
              </a:r>
              <a:r>
                <a:rPr lang="id-ID" sz="1000" dirty="0">
                  <a:latin typeface="Arial Rounded MT Bold" panose="020F0704030504030204" pitchFamily="34" charset="0"/>
                </a:rPr>
                <a:t>L.) Pada Tikus Jantan Galur </a:t>
              </a:r>
              <a:r>
                <a:rPr lang="id-ID" sz="1000" i="1" dirty="0">
                  <a:latin typeface="Arial Rounded MT Bold" panose="020F0704030504030204" pitchFamily="34" charset="0"/>
                </a:rPr>
                <a:t>Wistar</a:t>
              </a:r>
              <a:r>
                <a:rPr lang="id-ID" sz="1000" dirty="0">
                  <a:latin typeface="Arial Rounded MT Bold" panose="020F0704030504030204" pitchFamily="34" charset="0"/>
                </a:rPr>
                <a:t> yang Diinduksi Diet Tinggi Lemak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31019" y="455786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1019" y="4081224"/>
            <a:ext cx="6398484" cy="400110"/>
            <a:chOff x="5331019" y="4977358"/>
            <a:chExt cx="6398484" cy="400110"/>
          </a:xfrm>
        </p:grpSpPr>
        <p:sp>
          <p:nvSpPr>
            <p:cNvPr id="18" name="Rectangle 17"/>
            <p:cNvSpPr/>
            <p:nvPr/>
          </p:nvSpPr>
          <p:spPr>
            <a:xfrm>
              <a:off x="5633503" y="4977358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000" dirty="0">
                  <a:latin typeface="Arial Rounded MT Bold" panose="020F0704030504030204" pitchFamily="34" charset="0"/>
                </a:rPr>
                <a:t>Perbandingan Potensi Efek Antihiperglikemia Ekstrak Etanol Daun dan Kulit Batang </a:t>
              </a:r>
              <a:r>
                <a:rPr lang="id-ID" sz="1000" i="1" dirty="0">
                  <a:latin typeface="Arial Rounded MT Bold" panose="020F0704030504030204" pitchFamily="34" charset="0"/>
                </a:rPr>
                <a:t>Phyllanthus emblica </a:t>
              </a:r>
              <a:r>
                <a:rPr lang="id-ID" sz="1000" dirty="0">
                  <a:latin typeface="Arial Rounded MT Bold" panose="020F0704030504030204" pitchFamily="34" charset="0"/>
                </a:rPr>
                <a:t>Pada Tikus Jantan Galur </a:t>
              </a:r>
              <a:r>
                <a:rPr lang="id-ID" sz="1000" i="1" dirty="0">
                  <a:latin typeface="Arial Rounded MT Bold" panose="020F0704030504030204" pitchFamily="34" charset="0"/>
                </a:rPr>
                <a:t>Wistar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31019" y="5082489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63952" y="4653136"/>
            <a:ext cx="4608512" cy="419427"/>
            <a:chOff x="5663952" y="3081581"/>
            <a:chExt cx="4608512" cy="419427"/>
          </a:xfrm>
        </p:grpSpPr>
        <p:sp>
          <p:nvSpPr>
            <p:cNvPr id="25" name="TextBox 24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31019" y="5540682"/>
            <a:ext cx="6394563" cy="246221"/>
            <a:chOff x="5331019" y="3579590"/>
            <a:chExt cx="6394563" cy="246221"/>
          </a:xfrm>
        </p:grpSpPr>
        <p:sp>
          <p:nvSpPr>
            <p:cNvPr id="33" name="Rectangle 32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 smtClean="0">
                  <a:latin typeface="Arial Rounded MT Bold" panose="020F0704030504030204" pitchFamily="34" charset="0"/>
                </a:rPr>
                <a:t>Eksplorasi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efek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antiglaukoma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dari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delima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dan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lidah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buaya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1019" y="5843860"/>
            <a:ext cx="6394563" cy="246221"/>
            <a:chOff x="5331019" y="3579590"/>
            <a:chExt cx="6394563" cy="246221"/>
          </a:xfrm>
        </p:grpSpPr>
        <p:sp>
          <p:nvSpPr>
            <p:cNvPr id="36" name="Rectangle 35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 smtClean="0">
                  <a:latin typeface="Arial Rounded MT Bold" panose="020F0704030504030204" pitchFamily="34" charset="0"/>
                </a:rPr>
                <a:t>Pembuatan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Holder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Hewan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Uji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Flexible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19" y="6172582"/>
            <a:ext cx="6394563" cy="246221"/>
            <a:chOff x="5331019" y="3579590"/>
            <a:chExt cx="6394563" cy="246221"/>
          </a:xfrm>
        </p:grpSpPr>
        <p:sp>
          <p:nvSpPr>
            <p:cNvPr id="39" name="Rectangle 38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 smtClean="0">
                  <a:latin typeface="Arial Rounded MT Bold" panose="020F0704030504030204" pitchFamily="34" charset="0"/>
                </a:rPr>
                <a:t>Pembuatan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Game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Edukasi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19" y="5223285"/>
            <a:ext cx="6394563" cy="246221"/>
            <a:chOff x="5331019" y="3579590"/>
            <a:chExt cx="6394563" cy="246221"/>
          </a:xfrm>
        </p:grpSpPr>
        <p:sp>
          <p:nvSpPr>
            <p:cNvPr id="42" name="Rectangle 41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 smtClean="0">
                  <a:latin typeface="Arial Rounded MT Bold" panose="020F0704030504030204" pitchFamily="34" charset="0"/>
                </a:rPr>
                <a:t>Kajian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sinergisme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efek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antidiabetes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untuk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dari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bahan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alam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 smtClean="0">
                  <a:latin typeface="Arial Rounded MT Bold" panose="020F0704030504030204" pitchFamily="34" charset="0"/>
                </a:rPr>
                <a:t>potensial</a:t>
              </a:r>
              <a:r>
                <a:rPr lang="en-US" sz="1000" dirty="0" smtClean="0">
                  <a:latin typeface="Arial Rounded MT Bold" panose="020F0704030504030204" pitchFamily="34" charset="0"/>
                </a:rPr>
                <a:t> 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5490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415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Maria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Ulfah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22671" y="1195452"/>
            <a:ext cx="1701108" cy="1584176"/>
            <a:chOff x="3522671" y="1195452"/>
            <a:chExt cx="1701108" cy="1584176"/>
          </a:xfrm>
        </p:grpSpPr>
        <p:sp>
          <p:nvSpPr>
            <p:cNvPr id="44" name="Oval 43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22671" y="1646688"/>
              <a:ext cx="170110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900" b="1" dirty="0" err="1">
                  <a:solidFill>
                    <a:srgbClr val="FFFF00"/>
                  </a:solidFill>
                </a:rPr>
                <a:t>Gastroprotective</a:t>
              </a:r>
              <a:r>
                <a:rPr lang="en-US" sz="900" b="1" dirty="0">
                  <a:solidFill>
                    <a:srgbClr val="FFFF00"/>
                  </a:solidFill>
                </a:rPr>
                <a:t>, </a:t>
              </a:r>
              <a:r>
                <a:rPr lang="en-US" sz="900" b="1" dirty="0" err="1">
                  <a:solidFill>
                    <a:srgbClr val="FFFF00"/>
                  </a:solidFill>
                </a:rPr>
                <a:t>Antidiabetic</a:t>
              </a:r>
              <a:r>
                <a:rPr lang="en-US" sz="900" b="1" dirty="0">
                  <a:solidFill>
                    <a:srgbClr val="FFFF00"/>
                  </a:solidFill>
                </a:rPr>
                <a:t>, </a:t>
              </a:r>
              <a:endParaRPr lang="en-US" sz="9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900" b="1" dirty="0" err="1" smtClean="0">
                  <a:solidFill>
                    <a:srgbClr val="FFFF00"/>
                  </a:solidFill>
                </a:rPr>
                <a:t>Analgetic</a:t>
              </a:r>
              <a:r>
                <a:rPr lang="en-US" sz="900" b="1" dirty="0">
                  <a:solidFill>
                    <a:srgbClr val="FFFF00"/>
                  </a:solidFill>
                </a:rPr>
                <a:t>, Diuretic, </a:t>
              </a:r>
              <a:endParaRPr lang="en-US" sz="9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900" b="1" dirty="0" err="1" smtClean="0">
                  <a:solidFill>
                    <a:srgbClr val="FFFF00"/>
                  </a:solidFill>
                </a:rPr>
                <a:t>Antidimentia</a:t>
              </a:r>
              <a:r>
                <a:rPr lang="en-US" sz="900" b="1" dirty="0" smtClean="0">
                  <a:solidFill>
                    <a:srgbClr val="FFFF00"/>
                  </a:solidFill>
                </a:rPr>
                <a:t> </a:t>
              </a:r>
              <a:endParaRPr lang="id-ID" sz="1050" b="1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2" name="TextBox 11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331019" y="2502889"/>
            <a:ext cx="6404840" cy="400110"/>
            <a:chOff x="5331019" y="2502889"/>
            <a:chExt cx="6404840" cy="400110"/>
          </a:xfrm>
        </p:grpSpPr>
        <p:sp>
          <p:nvSpPr>
            <p:cNvPr id="15" name="Rectangle 14"/>
            <p:cNvSpPr/>
            <p:nvPr/>
          </p:nvSpPr>
          <p:spPr>
            <a:xfrm>
              <a:off x="5639859" y="2502889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/>
                <a:t>ANTIBACTERIAL AND ANTIFUNGAL ACTIVITIES OF VARIOUS BREAD FRUIT LEAVES (ARTOCARPUS ALTILIS (PARKINSON) FOSBERG) 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1019" y="2852936"/>
            <a:ext cx="6404840" cy="400110"/>
            <a:chOff x="5331019" y="3162855"/>
            <a:chExt cx="6404840" cy="400110"/>
          </a:xfrm>
        </p:grpSpPr>
        <p:sp>
          <p:nvSpPr>
            <p:cNvPr id="18" name="Rectangle 17"/>
            <p:cNvSpPr/>
            <p:nvPr/>
          </p:nvSpPr>
          <p:spPr>
            <a:xfrm>
              <a:off x="5639859" y="3162855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/>
                <a:t>TOKSISITAS AKUT (LD50) MIKROPARTIKEL KETOPROFEN HASIL METODE EMULSIFICATION-IONIC GELATION PADA MENCIT GALUR SWISS WEBSTER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1019" y="3212976"/>
            <a:ext cx="6394563" cy="553998"/>
            <a:chOff x="5331019" y="3579590"/>
            <a:chExt cx="6394563" cy="553998"/>
          </a:xfrm>
        </p:grpSpPr>
        <p:sp>
          <p:nvSpPr>
            <p:cNvPr id="21" name="Rectangle 20"/>
            <p:cNvSpPr/>
            <p:nvPr/>
          </p:nvSpPr>
          <p:spPr>
            <a:xfrm>
              <a:off x="5629582" y="3579590"/>
              <a:ext cx="6096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/>
                <a:t>AKTIVITAS ANTIHIPERGLIKEMIA DARI EKSTRAK ETANOL DAUN </a:t>
              </a:r>
              <a:r>
                <a:rPr lang="en-US" sz="1000" dirty="0" smtClean="0"/>
                <a:t>SUKUN</a:t>
              </a:r>
              <a:r>
                <a:rPr lang="en-US" sz="1000" dirty="0"/>
                <a:t> </a:t>
              </a:r>
              <a:r>
                <a:rPr lang="en-US" sz="1000" dirty="0" smtClean="0"/>
                <a:t>(</a:t>
              </a:r>
              <a:r>
                <a:rPr lang="en-US" sz="1000" dirty="0" err="1" smtClean="0"/>
                <a:t>Artocarpus</a:t>
              </a:r>
              <a:r>
                <a:rPr lang="en-US" sz="1000" dirty="0" smtClean="0"/>
                <a:t> </a:t>
              </a:r>
              <a:r>
                <a:rPr lang="en-US" sz="1000" dirty="0" err="1"/>
                <a:t>altilis</a:t>
              </a:r>
              <a:r>
                <a:rPr lang="en-US" sz="1000" dirty="0"/>
                <a:t> (Park.) </a:t>
              </a:r>
              <a:r>
                <a:rPr lang="en-US" sz="1000" dirty="0" err="1"/>
                <a:t>Fosberg</a:t>
              </a:r>
              <a:r>
                <a:rPr lang="en-US" sz="1000" dirty="0"/>
                <a:t>) KUNING JATUH DAN JATUH KERING PADA MENCIT PUTIH JANTAN GALUR SWISS WEBSTER DENGAN METODE INDUKSI ALOKSAN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1019" y="3748970"/>
            <a:ext cx="6404840" cy="400110"/>
            <a:chOff x="5331019" y="4501492"/>
            <a:chExt cx="6404840" cy="400110"/>
          </a:xfrm>
        </p:grpSpPr>
        <p:sp>
          <p:nvSpPr>
            <p:cNvPr id="24" name="Rectangle 23"/>
            <p:cNvSpPr/>
            <p:nvPr/>
          </p:nvSpPr>
          <p:spPr>
            <a:xfrm>
              <a:off x="5639859" y="4501492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>
                  <a:latin typeface="Arial Rounded MT Bold" panose="020F0704030504030204" pitchFamily="34" charset="0"/>
                </a:rPr>
                <a:t>In Vitro Inhibition of α-Amylase and α-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Glucosidase</a:t>
              </a:r>
              <a:r>
                <a:rPr lang="en-US" sz="1000" dirty="0">
                  <a:latin typeface="Arial Rounded MT Bold" panose="020F0704030504030204" pitchFamily="34" charset="0"/>
                </a:rPr>
                <a:t> by Different Parts of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Amla</a:t>
              </a:r>
              <a:r>
                <a:rPr lang="en-US" sz="1000" dirty="0">
                  <a:latin typeface="Arial Rounded MT Bold" panose="020F0704030504030204" pitchFamily="34" charset="0"/>
                </a:rPr>
                <a:t> Plant (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Phyllanthus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emblica</a:t>
              </a:r>
              <a:r>
                <a:rPr lang="en-US" sz="1000" dirty="0">
                  <a:latin typeface="Arial Rounded MT Bold" panose="020F0704030504030204" pitchFamily="34" charset="0"/>
                </a:rPr>
                <a:t> L)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31019" y="455786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1019" y="4109010"/>
            <a:ext cx="6398484" cy="400110"/>
            <a:chOff x="5331019" y="4977358"/>
            <a:chExt cx="6398484" cy="400110"/>
          </a:xfrm>
        </p:grpSpPr>
        <p:sp>
          <p:nvSpPr>
            <p:cNvPr id="27" name="Rectangle 26"/>
            <p:cNvSpPr/>
            <p:nvPr/>
          </p:nvSpPr>
          <p:spPr>
            <a:xfrm>
              <a:off x="5633503" y="4977358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>
                  <a:latin typeface="Arial Rounded MT Bold" panose="020F0704030504030204" pitchFamily="34" charset="0"/>
                </a:rPr>
                <a:t>Effect of Sodium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Carboxymethylcellulose</a:t>
              </a:r>
              <a:r>
                <a:rPr lang="en-US" sz="1000" dirty="0">
                  <a:latin typeface="Arial Rounded MT Bold" panose="020F0704030504030204" pitchFamily="34" charset="0"/>
                </a:rPr>
                <a:t> and Sorbitol on Anti-Peptic Ulcer Activity of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Anredera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cordifolia</a:t>
              </a:r>
              <a:r>
                <a:rPr lang="en-US" sz="1000" dirty="0">
                  <a:latin typeface="Arial Rounded MT Bold" panose="020F0704030504030204" pitchFamily="34" charset="0"/>
                </a:rPr>
                <a:t> Leaves Extract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331019" y="5082489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63952" y="4653136"/>
            <a:ext cx="4608512" cy="419427"/>
            <a:chOff x="5663952" y="3081581"/>
            <a:chExt cx="4608512" cy="419427"/>
          </a:xfrm>
        </p:grpSpPr>
        <p:sp>
          <p:nvSpPr>
            <p:cNvPr id="30" name="TextBox 29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31019" y="5540682"/>
            <a:ext cx="6394563" cy="246221"/>
            <a:chOff x="5331019" y="3579590"/>
            <a:chExt cx="6394563" cy="246221"/>
          </a:xfrm>
        </p:grpSpPr>
        <p:sp>
          <p:nvSpPr>
            <p:cNvPr id="33" name="Rectangle 32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>
                  <a:latin typeface="Arial Rounded MT Bold" panose="020F0704030504030204" pitchFamily="34" charset="0"/>
                </a:rPr>
                <a:t>Isolat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manggosteen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untuk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antidimensia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1019" y="5843860"/>
            <a:ext cx="6394563" cy="246221"/>
            <a:chOff x="5331019" y="3579590"/>
            <a:chExt cx="6394563" cy="246221"/>
          </a:xfrm>
        </p:grpSpPr>
        <p:sp>
          <p:nvSpPr>
            <p:cNvPr id="36" name="Rectangle 35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>
                  <a:latin typeface="Arial Rounded MT Bold" panose="020F0704030504030204" pitchFamily="34" charset="0"/>
                </a:rPr>
                <a:t>Formulasi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rollgel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piperin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sebagai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agen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inflamasi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19" y="6172582"/>
            <a:ext cx="6394563" cy="246221"/>
            <a:chOff x="5331019" y="3579590"/>
            <a:chExt cx="6394563" cy="246221"/>
          </a:xfrm>
        </p:grpSpPr>
        <p:sp>
          <p:nvSpPr>
            <p:cNvPr id="39" name="Rectangle 38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>
                  <a:latin typeface="Arial Rounded MT Bold" panose="020F0704030504030204" pitchFamily="34" charset="0"/>
                </a:rPr>
                <a:t>Formulasi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dan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evaluasi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sediaan</a:t>
              </a:r>
              <a:r>
                <a:rPr lang="en-US" sz="1000" dirty="0">
                  <a:latin typeface="Arial Rounded MT Bold" panose="020F0704030504030204" pitchFamily="34" charset="0"/>
                </a:rPr>
                <a:t> edible film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kombinasi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ekstrak</a:t>
              </a:r>
              <a:r>
                <a:rPr lang="en-US" sz="1000" dirty="0">
                  <a:latin typeface="Arial Rounded MT Bold" panose="020F0704030504030204" pitchFamily="34" charset="0"/>
                </a:rPr>
                <a:t> lemon-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jahe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sebagai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antiobesitas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19" y="5223285"/>
            <a:ext cx="6394563" cy="246221"/>
            <a:chOff x="5331019" y="3579590"/>
            <a:chExt cx="6394563" cy="246221"/>
          </a:xfrm>
        </p:grpSpPr>
        <p:sp>
          <p:nvSpPr>
            <p:cNvPr id="42" name="Rectangle 41"/>
            <p:cNvSpPr/>
            <p:nvPr/>
          </p:nvSpPr>
          <p:spPr>
            <a:xfrm>
              <a:off x="5629582" y="3579590"/>
              <a:ext cx="6096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000" dirty="0" err="1">
                  <a:latin typeface="Arial Rounded MT Bold" panose="020F0704030504030204" pitchFamily="34" charset="0"/>
                </a:rPr>
                <a:t>Formulasi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sediaan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granul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kombinasi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ekstrak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binahong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dan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kunyit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sebagai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agen</a:t>
              </a:r>
              <a:r>
                <a:rPr lang="en-US" sz="1000" dirty="0">
                  <a:latin typeface="Arial Rounded MT Bold" panose="020F0704030504030204" pitchFamily="34" charset="0"/>
                </a:rPr>
                <a:t> </a:t>
              </a:r>
              <a:r>
                <a:rPr lang="en-US" sz="1000" dirty="0" err="1">
                  <a:latin typeface="Arial Rounded MT Bold" panose="020F0704030504030204" pitchFamily="34" charset="0"/>
                </a:rPr>
                <a:t>gastroprotectiv</a:t>
              </a:r>
              <a:endParaRPr lang="id-ID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967788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608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Seno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Aulia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Ardiansyah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26446" y="1195452"/>
            <a:ext cx="1693325" cy="1584176"/>
            <a:chOff x="3526446" y="1195452"/>
            <a:chExt cx="1693325" cy="1584176"/>
          </a:xfrm>
        </p:grpSpPr>
        <p:sp>
          <p:nvSpPr>
            <p:cNvPr id="8" name="Oval 7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26680" y="1646688"/>
              <a:ext cx="169309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id-ID" sz="1000" b="1" dirty="0">
                  <a:solidFill>
                    <a:schemeClr val="bg1"/>
                  </a:solidFill>
                </a:rPr>
                <a:t>Pemanfaatan Beta-Karoten</a:t>
              </a:r>
              <a:r>
                <a:rPr lang="en-US" sz="1000" b="1" dirty="0">
                  <a:solidFill>
                    <a:schemeClr val="bg1"/>
                  </a:solidFill>
                </a:rPr>
                <a:t>, </a:t>
              </a:r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Diabet</a:t>
              </a:r>
              <a:r>
                <a:rPr lang="en-US" sz="1000" b="1" dirty="0">
                  <a:solidFill>
                    <a:schemeClr val="bg1"/>
                  </a:solidFill>
                </a:rPr>
                <a:t>, </a:t>
              </a:r>
              <a:r>
                <a:rPr lang="en-US" sz="1000" b="1" dirty="0" err="1">
                  <a:solidFill>
                    <a:schemeClr val="bg1"/>
                  </a:solidFill>
                </a:rPr>
                <a:t>Obesitas</a:t>
              </a:r>
              <a:endParaRPr lang="id-ID" sz="11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1019" y="2502889"/>
            <a:ext cx="6404840" cy="338554"/>
            <a:chOff x="5331019" y="2502889"/>
            <a:chExt cx="6404840" cy="338554"/>
          </a:xfrm>
        </p:grpSpPr>
        <p:sp>
          <p:nvSpPr>
            <p:cNvPr id="16" name="Rectangle 15"/>
            <p:cNvSpPr/>
            <p:nvPr/>
          </p:nvSpPr>
          <p:spPr>
            <a:xfrm>
              <a:off x="5639859" y="250288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/>
              <a:r>
                <a:rPr lang="en-US" sz="1600" dirty="0" err="1">
                  <a:latin typeface="Arial Rounded MT Bold" panose="020F0704030504030204" pitchFamily="34" charset="0"/>
                </a:rPr>
                <a:t>Farmakologi</a:t>
              </a:r>
              <a:r>
                <a:rPr lang="en-US" sz="1600" dirty="0"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>
                  <a:latin typeface="Arial Rounded MT Bold" panose="020F0704030504030204" pitchFamily="34" charset="0"/>
                </a:rPr>
                <a:t>toksikologi</a:t>
              </a:r>
              <a:r>
                <a:rPr lang="en-US" sz="1600" dirty="0"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>
                  <a:latin typeface="Arial Rounded MT Bold" panose="020F0704030504030204" pitchFamily="34" charset="0"/>
                </a:rPr>
                <a:t>eksperimen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1019" y="2954413"/>
            <a:ext cx="6404840" cy="584775"/>
            <a:chOff x="5331019" y="3162855"/>
            <a:chExt cx="6404840" cy="584775"/>
          </a:xfrm>
        </p:grpSpPr>
        <p:sp>
          <p:nvSpPr>
            <p:cNvPr id="19" name="Rectangle 18"/>
            <p:cNvSpPr/>
            <p:nvPr/>
          </p:nvSpPr>
          <p:spPr>
            <a:xfrm>
              <a:off x="5639859" y="316285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/>
              <a:r>
                <a:rPr lang="id-ID" sz="1600" dirty="0">
                  <a:latin typeface="Arial Rounded MT Bold" panose="020F0704030504030204" pitchFamily="34" charset="0"/>
                </a:rPr>
                <a:t>Pemanfaatan air kelapa dan limbah kecap untuk produksi pigmen beta-karoten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63952" y="3815508"/>
            <a:ext cx="4608512" cy="419427"/>
            <a:chOff x="5663952" y="3081581"/>
            <a:chExt cx="4608512" cy="419427"/>
          </a:xfrm>
        </p:grpSpPr>
        <p:sp>
          <p:nvSpPr>
            <p:cNvPr id="31" name="TextBox 30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381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577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Nela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Simanjuntak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M.Farm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26446" y="1195452"/>
            <a:ext cx="1596747" cy="1584176"/>
            <a:chOff x="3526446" y="1195452"/>
            <a:chExt cx="1596747" cy="1584176"/>
          </a:xfrm>
        </p:grpSpPr>
        <p:sp>
          <p:nvSpPr>
            <p:cNvPr id="9" name="Oval 8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8341" y="1646688"/>
              <a:ext cx="156485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Kajian</a:t>
              </a:r>
              <a:r>
                <a:rPr lang="en-US" sz="10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Farmakokinetika</a:t>
              </a:r>
              <a:r>
                <a:rPr lang="en-US" sz="10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000" b="1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Obat</a:t>
              </a:r>
              <a:endParaRPr lang="id-ID" sz="12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1019" y="2502889"/>
            <a:ext cx="6404840" cy="338554"/>
            <a:chOff x="5331019" y="2502889"/>
            <a:chExt cx="6404840" cy="338554"/>
          </a:xfrm>
        </p:grpSpPr>
        <p:sp>
          <p:nvSpPr>
            <p:cNvPr id="16" name="Rectangle 15"/>
            <p:cNvSpPr/>
            <p:nvPr/>
          </p:nvSpPr>
          <p:spPr>
            <a:xfrm>
              <a:off x="5639859" y="250288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/>
              <a:r>
                <a:rPr lang="en-US" sz="1600" dirty="0" err="1" smtClean="0">
                  <a:latin typeface="Arial Rounded MT Bold" panose="020F0704030504030204" pitchFamily="34" charset="0"/>
                </a:rPr>
                <a:t>Kajian</a:t>
              </a:r>
              <a:r>
                <a:rPr lang="en-US" sz="16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latin typeface="Arial Rounded MT Bold" panose="020F0704030504030204" pitchFamily="34" charset="0"/>
                </a:rPr>
                <a:t>Farmakokinetika</a:t>
              </a:r>
              <a:r>
                <a:rPr lang="en-US" sz="1600" dirty="0" smtClean="0"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latin typeface="Arial Rounded MT Bold" panose="020F0704030504030204" pitchFamily="34" charset="0"/>
                </a:rPr>
                <a:t>Piperin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3952" y="3515391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62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4794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Nia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Kurnia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Sari,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03712" y="1195452"/>
            <a:ext cx="1657505" cy="1584176"/>
            <a:chOff x="3503712" y="1195452"/>
            <a:chExt cx="1657505" cy="1584176"/>
          </a:xfrm>
        </p:grpSpPr>
        <p:sp>
          <p:nvSpPr>
            <p:cNvPr id="8" name="Oval 7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3712" y="1628800"/>
              <a:ext cx="16575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Hyperuricemia</a:t>
              </a:r>
              <a:endParaRPr lang="id-ID" sz="10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1019" y="2502889"/>
            <a:ext cx="6404840" cy="584775"/>
            <a:chOff x="5331019" y="2502889"/>
            <a:chExt cx="6404840" cy="584775"/>
          </a:xfrm>
        </p:grpSpPr>
        <p:sp>
          <p:nvSpPr>
            <p:cNvPr id="16" name="Rectangle 15"/>
            <p:cNvSpPr/>
            <p:nvPr/>
          </p:nvSpPr>
          <p:spPr>
            <a:xfrm>
              <a:off x="5639859" y="2502889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algn="just"/>
              <a:r>
                <a:rPr lang="en-GB" sz="1600" dirty="0"/>
                <a:t>Assessment Of The Effect Of </a:t>
              </a:r>
              <a:r>
                <a:rPr lang="en-GB" sz="1600" dirty="0" err="1"/>
                <a:t>Melinjo</a:t>
              </a:r>
              <a:r>
                <a:rPr lang="en-GB" sz="1600" i="1" dirty="0"/>
                <a:t> (</a:t>
              </a:r>
              <a:r>
                <a:rPr lang="en-GB" sz="1600" i="1" dirty="0" err="1"/>
                <a:t>Gnetum</a:t>
              </a:r>
              <a:r>
                <a:rPr lang="en-GB" sz="1600" i="1" dirty="0"/>
                <a:t> </a:t>
              </a:r>
              <a:r>
                <a:rPr lang="en-GB" sz="1600" i="1" dirty="0" err="1"/>
                <a:t>Gnemon</a:t>
              </a:r>
              <a:r>
                <a:rPr lang="en-GB" sz="1600" i="1" dirty="0"/>
                <a:t> </a:t>
              </a:r>
              <a:r>
                <a:rPr lang="en-GB" sz="1600" dirty="0"/>
                <a:t>L</a:t>
              </a:r>
              <a:r>
                <a:rPr lang="en-GB" sz="1600" i="1" dirty="0"/>
                <a:t>.)  </a:t>
              </a:r>
              <a:r>
                <a:rPr lang="en-GB" sz="1600" dirty="0"/>
                <a:t>Leaves </a:t>
              </a:r>
              <a:r>
                <a:rPr lang="en-GB" sz="1600" dirty="0" smtClean="0"/>
                <a:t>And Peel </a:t>
              </a:r>
              <a:r>
                <a:rPr lang="en-GB" sz="1600" dirty="0"/>
                <a:t>Extracts On </a:t>
              </a:r>
              <a:r>
                <a:rPr lang="en-GB" sz="1600" dirty="0" err="1"/>
                <a:t>Melinjo</a:t>
              </a:r>
              <a:r>
                <a:rPr lang="en-GB" sz="1600" dirty="0"/>
                <a:t> Seed Induced-</a:t>
              </a:r>
              <a:r>
                <a:rPr lang="en-GB" sz="1600" dirty="0" err="1"/>
                <a:t>Hyperuricemia</a:t>
              </a:r>
              <a:r>
                <a:rPr lang="en-GB" sz="1600" dirty="0"/>
                <a:t> Male Rats Model</a:t>
              </a:r>
              <a:endParaRPr 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1019" y="3068960"/>
            <a:ext cx="6404840" cy="584775"/>
            <a:chOff x="5331019" y="3162855"/>
            <a:chExt cx="6404840" cy="584775"/>
          </a:xfrm>
        </p:grpSpPr>
        <p:sp>
          <p:nvSpPr>
            <p:cNvPr id="19" name="Rectangle 18"/>
            <p:cNvSpPr/>
            <p:nvPr/>
          </p:nvSpPr>
          <p:spPr>
            <a:xfrm>
              <a:off x="5639859" y="316285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/>
              <a:r>
                <a:rPr lang="id-ID" sz="1600" dirty="0"/>
                <a:t>Pengkajian Biji Melinjo Sebagai Induksi Hiperurisemia </a:t>
              </a:r>
              <a:r>
                <a:rPr lang="en-US" sz="1600" dirty="0" err="1"/>
                <a:t>dengan</a:t>
              </a:r>
              <a:r>
                <a:rPr lang="en-US" sz="1600" dirty="0"/>
                <a:t> </a:t>
              </a:r>
              <a:r>
                <a:rPr lang="en-US" sz="1600" dirty="0" err="1"/>
                <a:t>Dua</a:t>
              </a:r>
              <a:r>
                <a:rPr lang="id-ID" sz="1600" dirty="0"/>
                <a:t> Metode Pengukuran (Alat)</a:t>
              </a:r>
              <a:endParaRPr lang="id-ID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3952" y="4665757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31019" y="3645024"/>
            <a:ext cx="6404840" cy="830997"/>
            <a:chOff x="5331019" y="3162855"/>
            <a:chExt cx="6404840" cy="830997"/>
          </a:xfrm>
        </p:grpSpPr>
        <p:sp>
          <p:nvSpPr>
            <p:cNvPr id="28" name="Rectangle 27"/>
            <p:cNvSpPr/>
            <p:nvPr/>
          </p:nvSpPr>
          <p:spPr>
            <a:xfrm>
              <a:off x="5639859" y="3162855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/>
              <a:r>
                <a:rPr lang="en-GB" sz="1600" dirty="0" err="1"/>
                <a:t>Aktivitas</a:t>
              </a:r>
              <a:r>
                <a:rPr lang="en-GB" sz="1600" dirty="0"/>
                <a:t> </a:t>
              </a:r>
              <a:r>
                <a:rPr lang="en-GB" sz="1600" dirty="0" err="1"/>
                <a:t>Obat</a:t>
              </a:r>
              <a:r>
                <a:rPr lang="en-GB" sz="1600" dirty="0"/>
                <a:t> </a:t>
              </a:r>
              <a:r>
                <a:rPr lang="en-GB" sz="1600" dirty="0" err="1"/>
                <a:t>Pembanding</a:t>
              </a:r>
              <a:r>
                <a:rPr lang="en-GB" sz="1600" dirty="0"/>
                <a:t> Allopurinol Dan </a:t>
              </a:r>
              <a:r>
                <a:rPr lang="en-GB" sz="1600" dirty="0" err="1"/>
                <a:t>Probenesid</a:t>
              </a:r>
              <a:r>
                <a:rPr lang="en-GB" sz="1600" dirty="0"/>
                <a:t> </a:t>
              </a:r>
              <a:r>
                <a:rPr lang="en-GB" sz="1600" dirty="0" err="1"/>
                <a:t>Pada</a:t>
              </a:r>
              <a:r>
                <a:rPr lang="en-GB" sz="1600" dirty="0"/>
                <a:t> </a:t>
              </a:r>
              <a:r>
                <a:rPr lang="en-GB" sz="1600" dirty="0" err="1"/>
                <a:t>Tikus</a:t>
              </a:r>
              <a:r>
                <a:rPr lang="en-GB" sz="1600" dirty="0"/>
                <a:t> </a:t>
              </a:r>
              <a:r>
                <a:rPr lang="en-GB" sz="1600" dirty="0" err="1"/>
                <a:t>Hiperurisemia</a:t>
              </a:r>
              <a:r>
                <a:rPr lang="en-GB" sz="1600" dirty="0"/>
                <a:t> Yang </a:t>
              </a:r>
              <a:r>
                <a:rPr lang="en-GB" sz="1600" dirty="0" err="1"/>
                <a:t>Diinduksi</a:t>
              </a:r>
              <a:r>
                <a:rPr lang="en-GB" sz="1600" dirty="0"/>
                <a:t> </a:t>
              </a:r>
              <a:r>
                <a:rPr lang="en-GB" sz="1600" dirty="0" err="1"/>
                <a:t>Dengan</a:t>
              </a:r>
              <a:r>
                <a:rPr lang="en-GB" sz="1600" dirty="0"/>
                <a:t> </a:t>
              </a:r>
              <a:r>
                <a:rPr lang="en-GB" sz="1600" dirty="0" err="1"/>
                <a:t>Suspensi</a:t>
              </a:r>
              <a:r>
                <a:rPr lang="en-GB" sz="1600" dirty="0"/>
                <a:t> </a:t>
              </a:r>
              <a:r>
                <a:rPr lang="en-GB" sz="1600" dirty="0" err="1"/>
                <a:t>Simplisia</a:t>
              </a:r>
              <a:r>
                <a:rPr lang="en-GB" sz="1600" dirty="0"/>
                <a:t> </a:t>
              </a:r>
              <a:r>
                <a:rPr lang="en-GB" sz="1600" dirty="0" err="1"/>
                <a:t>Biji</a:t>
              </a:r>
              <a:r>
                <a:rPr lang="en-GB" sz="1600" dirty="0"/>
                <a:t> </a:t>
              </a:r>
              <a:r>
                <a:rPr lang="en-GB" sz="1600" dirty="0" err="1"/>
                <a:t>Melinjo</a:t>
              </a:r>
              <a:r>
                <a:rPr lang="en-GB" sz="1600" dirty="0"/>
                <a:t> </a:t>
              </a:r>
              <a:r>
                <a:rPr lang="en-GB" sz="1600" i="1" dirty="0"/>
                <a:t>(</a:t>
              </a:r>
              <a:r>
                <a:rPr lang="en-GB" sz="1600" i="1" dirty="0" err="1"/>
                <a:t>Gnetum</a:t>
              </a:r>
              <a:r>
                <a:rPr lang="en-GB" sz="1600" i="1" dirty="0"/>
                <a:t> </a:t>
              </a:r>
              <a:r>
                <a:rPr lang="en-GB" sz="1600" i="1" dirty="0" err="1"/>
                <a:t>Gnemon</a:t>
              </a:r>
              <a:r>
                <a:rPr lang="en-GB" sz="1600" i="1" dirty="0"/>
                <a:t> </a:t>
              </a:r>
              <a:r>
                <a:rPr lang="en-GB" sz="1600" dirty="0"/>
                <a:t>L</a:t>
              </a:r>
              <a:r>
                <a:rPr lang="en-GB" sz="1600" i="1" dirty="0"/>
                <a:t>.) </a:t>
              </a:r>
              <a:endParaRPr lang="id-ID" sz="1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07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6652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Hilmi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Fathurrahman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M.Farm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., Apt.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491016" y="1195452"/>
            <a:ext cx="1682897" cy="1584176"/>
            <a:chOff x="3491016" y="1195452"/>
            <a:chExt cx="1682897" cy="1584176"/>
          </a:xfrm>
        </p:grpSpPr>
        <p:sp>
          <p:nvSpPr>
            <p:cNvPr id="9" name="Oval 8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1016" y="1628800"/>
              <a:ext cx="16828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Farmakoekonomi</a:t>
              </a:r>
              <a:endParaRPr lang="id-ID" sz="10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1019" y="2502889"/>
            <a:ext cx="6404840" cy="584775"/>
            <a:chOff x="5331019" y="2502889"/>
            <a:chExt cx="6404840" cy="584775"/>
          </a:xfrm>
        </p:grpSpPr>
        <p:sp>
          <p:nvSpPr>
            <p:cNvPr id="16" name="Rectangle 15"/>
            <p:cNvSpPr/>
            <p:nvPr/>
          </p:nvSpPr>
          <p:spPr>
            <a:xfrm>
              <a:off x="5639859" y="2502889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/>
                <a:t>Uji Aktivitas Antijamur Kitosan Terhadap </a:t>
              </a:r>
              <a:r>
                <a:rPr lang="id-ID" sz="1600" i="1" dirty="0"/>
                <a:t>Candida Albicans</a:t>
              </a:r>
              <a:r>
                <a:rPr lang="id-ID" sz="1600" dirty="0"/>
                <a:t> ATCC 90028 dan Isolat Klinis</a:t>
              </a:r>
              <a:endParaRPr lang="id-ID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1019" y="3143290"/>
            <a:ext cx="6404840" cy="861774"/>
            <a:chOff x="5331019" y="3162855"/>
            <a:chExt cx="6404840" cy="861774"/>
          </a:xfrm>
        </p:grpSpPr>
        <p:sp>
          <p:nvSpPr>
            <p:cNvPr id="19" name="Rectangle 18"/>
            <p:cNvSpPr/>
            <p:nvPr/>
          </p:nvSpPr>
          <p:spPr>
            <a:xfrm>
              <a:off x="5639859" y="3162855"/>
              <a:ext cx="609600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/>
                <a:t>Analisis</a:t>
              </a:r>
              <a:r>
                <a:rPr lang="en-US" sz="1600" dirty="0"/>
                <a:t> </a:t>
              </a:r>
              <a:r>
                <a:rPr lang="en-US" sz="1600" dirty="0" err="1"/>
                <a:t>Efektivitas</a:t>
              </a:r>
              <a:r>
                <a:rPr lang="en-US" sz="1600" dirty="0"/>
                <a:t> </a:t>
              </a:r>
              <a:r>
                <a:rPr lang="en-US" sz="1600" dirty="0" err="1"/>
                <a:t>Biaya</a:t>
              </a:r>
              <a:r>
                <a:rPr lang="en-US" sz="1600" dirty="0"/>
                <a:t> Program </a:t>
              </a:r>
              <a:r>
                <a:rPr lang="en-US" sz="1600" dirty="0" err="1"/>
                <a:t>Pengelolaan</a:t>
              </a:r>
              <a:r>
                <a:rPr lang="en-US" sz="1600" dirty="0"/>
                <a:t> </a:t>
              </a:r>
              <a:r>
                <a:rPr lang="en-US" sz="1600" dirty="0" err="1"/>
                <a:t>Penyakit</a:t>
              </a:r>
              <a:r>
                <a:rPr lang="en-US" sz="1600" dirty="0"/>
                <a:t> </a:t>
              </a:r>
              <a:r>
                <a:rPr lang="en-US" sz="1600" dirty="0" err="1" smtClean="0"/>
                <a:t>Kronis</a:t>
              </a:r>
              <a:r>
                <a:rPr lang="en-US" sz="1600" dirty="0"/>
                <a:t> </a:t>
              </a:r>
              <a:r>
                <a:rPr lang="en-US" sz="1600" dirty="0" smtClean="0"/>
                <a:t>(PROLANIS</a:t>
              </a:r>
              <a:r>
                <a:rPr lang="en-US" sz="1600" dirty="0"/>
                <a:t>) </a:t>
              </a:r>
              <a:r>
                <a:rPr lang="en-US" sz="1600" dirty="0" err="1"/>
                <a:t>Terhadap</a:t>
              </a:r>
              <a:r>
                <a:rPr lang="en-US" sz="1600" dirty="0"/>
                <a:t> </a:t>
              </a:r>
              <a:r>
                <a:rPr lang="en-US" sz="1600" dirty="0" err="1"/>
                <a:t>Penyakit</a:t>
              </a:r>
              <a:r>
                <a:rPr lang="en-US" sz="1600" dirty="0"/>
                <a:t> </a:t>
              </a:r>
              <a:r>
                <a:rPr lang="en-US" sz="1600" dirty="0" err="1"/>
                <a:t>Hipertensi</a:t>
              </a:r>
              <a:r>
                <a:rPr lang="en-US" sz="1600" dirty="0"/>
                <a:t> di </a:t>
              </a:r>
              <a:r>
                <a:rPr lang="en-US" sz="1600" dirty="0" err="1"/>
                <a:t>Puskesmas</a:t>
              </a:r>
              <a:r>
                <a:rPr lang="en-US" sz="1600" dirty="0"/>
                <a:t> </a:t>
              </a:r>
              <a:r>
                <a:rPr lang="en-US" sz="1600" dirty="0" smtClean="0"/>
                <a:t>Kota</a:t>
              </a:r>
              <a:r>
                <a:rPr lang="en-US" sz="1600" dirty="0"/>
                <a:t> </a:t>
              </a:r>
              <a:r>
                <a:rPr lang="en-US" sz="1600" dirty="0" smtClean="0"/>
                <a:t>Bandung </a:t>
              </a:r>
              <a:r>
                <a:rPr lang="en-US" sz="1600" dirty="0" err="1"/>
                <a:t>Tahun</a:t>
              </a:r>
              <a:r>
                <a:rPr lang="en-US" sz="1600" dirty="0"/>
                <a:t> 2015 </a:t>
              </a:r>
              <a:r>
                <a:rPr lang="en-US" sz="1600" dirty="0" err="1"/>
                <a:t>dan</a:t>
              </a:r>
              <a:r>
                <a:rPr lang="en-US" sz="1600" dirty="0"/>
                <a:t> 2016</a:t>
              </a:r>
              <a:endParaRPr lang="id-ID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3952" y="4151315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108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5331019" cy="1086440"/>
            <a:chOff x="0" y="0"/>
            <a:chExt cx="5331019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5715"/>
              <a:ext cx="38348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Dosen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Peneliti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Lingkup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KK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Farmakologi</a:t>
              </a:r>
              <a:endParaRPr lang="id-ID" sz="24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079776" y="1574992"/>
            <a:ext cx="4896544" cy="4896544"/>
          </a:xfrm>
          <a:prstGeom prst="ellipse">
            <a:avLst/>
          </a:prstGeo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Hexagon 13"/>
          <p:cNvSpPr/>
          <p:nvPr/>
        </p:nvSpPr>
        <p:spPr>
          <a:xfrm>
            <a:off x="4003308" y="2330680"/>
            <a:ext cx="1837644" cy="1584176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Hexagon 14"/>
          <p:cNvSpPr/>
          <p:nvPr/>
        </p:nvSpPr>
        <p:spPr>
          <a:xfrm>
            <a:off x="4003308" y="4058872"/>
            <a:ext cx="1837644" cy="1584176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Hexagon 15"/>
          <p:cNvSpPr/>
          <p:nvPr/>
        </p:nvSpPr>
        <p:spPr>
          <a:xfrm>
            <a:off x="5587484" y="3218982"/>
            <a:ext cx="1837644" cy="1584176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Hexagon 16"/>
          <p:cNvSpPr/>
          <p:nvPr/>
        </p:nvSpPr>
        <p:spPr>
          <a:xfrm>
            <a:off x="7171660" y="2318667"/>
            <a:ext cx="1837644" cy="1584176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Hexagon 17"/>
          <p:cNvSpPr/>
          <p:nvPr/>
        </p:nvSpPr>
        <p:spPr>
          <a:xfrm>
            <a:off x="7171660" y="4202888"/>
            <a:ext cx="1837644" cy="1584176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Hexagon 19"/>
          <p:cNvSpPr/>
          <p:nvPr/>
        </p:nvSpPr>
        <p:spPr>
          <a:xfrm>
            <a:off x="5574476" y="5013176"/>
            <a:ext cx="1837644" cy="1584176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Hexagon 20"/>
          <p:cNvSpPr/>
          <p:nvPr/>
        </p:nvSpPr>
        <p:spPr>
          <a:xfrm>
            <a:off x="5587484" y="1484784"/>
            <a:ext cx="1837644" cy="1584176"/>
          </a:xfrm>
          <a:prstGeom prst="hexagon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Hexagon 21"/>
          <p:cNvSpPr/>
          <p:nvPr/>
        </p:nvSpPr>
        <p:spPr>
          <a:xfrm>
            <a:off x="2423592" y="3223962"/>
            <a:ext cx="1837644" cy="1584176"/>
          </a:xfrm>
          <a:prstGeom prst="hexagon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864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5715"/>
            <a:ext cx="386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Profil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Dosen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Peneliti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Lingkup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KK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Bioteknologi</a:t>
            </a:r>
            <a:endParaRPr lang="id-ID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83872" y="1574992"/>
            <a:ext cx="4896544" cy="4896544"/>
          </a:xfrm>
          <a:prstGeom prst="ellipse">
            <a:avLst/>
          </a:prstGeo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Placeholder 46" descr="bu asni.png"/>
          <p:cNvPicPr>
            <a:picLocks noChangeAspect="1"/>
          </p:cNvPicPr>
          <p:nvPr/>
        </p:nvPicPr>
        <p:blipFill>
          <a:blip r:embed="rId3" cstate="print"/>
          <a:srcRect t="4297" b="4297"/>
          <a:stretch>
            <a:fillRect/>
          </a:stretch>
        </p:blipFill>
        <p:spPr>
          <a:xfrm>
            <a:off x="7592738" y="2924944"/>
            <a:ext cx="239169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Asus-PC\Pictures\bu irma.png"/>
          <p:cNvPicPr>
            <a:picLocks noChangeAspect="1" noChangeArrowheads="1"/>
          </p:cNvPicPr>
          <p:nvPr/>
        </p:nvPicPr>
        <p:blipFill>
          <a:blip r:embed="rId4" cstate="print"/>
          <a:srcRect t="3763" b="3763"/>
          <a:stretch>
            <a:fillRect/>
          </a:stretch>
        </p:blipFill>
        <p:spPr bwMode="auto">
          <a:xfrm>
            <a:off x="2341298" y="2996952"/>
            <a:ext cx="2314542" cy="2160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Erman Trit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080" y="2852936"/>
            <a:ext cx="2409056" cy="2409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80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Nur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Asni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Setiani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15680" y="1195452"/>
            <a:ext cx="2160240" cy="1584176"/>
            <a:chOff x="3215680" y="1195452"/>
            <a:chExt cx="2160240" cy="1584176"/>
          </a:xfrm>
        </p:grpSpPr>
        <p:sp>
          <p:nvSpPr>
            <p:cNvPr id="26" name="Oval 25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15680" y="1589891"/>
              <a:ext cx="21602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3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Bioproses</a:t>
              </a:r>
              <a:r>
                <a:rPr lang="en-US" sz="13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3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dan</a:t>
              </a:r>
              <a:r>
                <a:rPr lang="en-US" sz="13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3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molekular</a:t>
              </a:r>
              <a:r>
                <a:rPr lang="en-US" sz="13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3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mikroba</a:t>
              </a:r>
              <a:endParaRPr lang="id-ID" sz="13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63952" y="1772816"/>
            <a:ext cx="4666406" cy="419427"/>
            <a:chOff x="5663952" y="3081581"/>
            <a:chExt cx="4666406" cy="419427"/>
          </a:xfrm>
        </p:grpSpPr>
        <p:sp>
          <p:nvSpPr>
            <p:cNvPr id="29" name="TextBox 28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63952" y="4797152"/>
            <a:ext cx="4608512" cy="419427"/>
            <a:chOff x="5663952" y="3081581"/>
            <a:chExt cx="4608512" cy="419427"/>
          </a:xfrm>
        </p:grpSpPr>
        <p:sp>
          <p:nvSpPr>
            <p:cNvPr id="38" name="TextBox 37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79792" y="5235676"/>
            <a:ext cx="6404840" cy="338554"/>
            <a:chOff x="5331019" y="3162855"/>
            <a:chExt cx="6404840" cy="338554"/>
          </a:xfrm>
        </p:grpSpPr>
        <p:sp>
          <p:nvSpPr>
            <p:cNvPr id="41" name="Rectangle 40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Optimasi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produksi</a:t>
              </a:r>
              <a:r>
                <a:rPr lang="en-US" sz="1600" dirty="0" smtClean="0"/>
                <a:t> </a:t>
              </a:r>
              <a:r>
                <a:rPr lang="en-US" sz="1600" dirty="0" err="1"/>
                <a:t>b</a:t>
              </a:r>
              <a:r>
                <a:rPr lang="en-US" sz="1600" dirty="0" err="1" smtClean="0"/>
                <a:t>iosurfaktan</a:t>
              </a:r>
              <a:r>
                <a:rPr lang="en-US" sz="1600" dirty="0" smtClean="0"/>
                <a:t> </a:t>
              </a:r>
              <a:r>
                <a:rPr lang="en-US" sz="1600" dirty="0" err="1"/>
                <a:t>dari</a:t>
              </a:r>
              <a:r>
                <a:rPr lang="en-US" sz="1600" dirty="0"/>
                <a:t> </a:t>
              </a:r>
              <a:r>
                <a:rPr lang="en-US" sz="1600" dirty="0" err="1"/>
                <a:t>kandidat</a:t>
              </a:r>
              <a:r>
                <a:rPr lang="en-US" sz="1600" dirty="0"/>
                <a:t> </a:t>
              </a:r>
              <a:r>
                <a:rPr lang="en-US" sz="1600" dirty="0" err="1"/>
                <a:t>bakteri</a:t>
              </a:r>
              <a:r>
                <a:rPr lang="en-US" sz="1600" dirty="0"/>
                <a:t> </a:t>
              </a:r>
              <a:r>
                <a:rPr lang="en-US" sz="1600" dirty="0" err="1" smtClean="0"/>
                <a:t>terpilih</a:t>
              </a:r>
              <a:endParaRPr lang="id-ID" sz="1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44" name="Picture Placeholder 46" descr="bu asni.png"/>
          <p:cNvPicPr>
            <a:picLocks noChangeAspect="1"/>
          </p:cNvPicPr>
          <p:nvPr/>
        </p:nvPicPr>
        <p:blipFill>
          <a:blip r:embed="rId3" cstate="print"/>
          <a:srcRect t="4297" b="4297"/>
          <a:stretch>
            <a:fillRect/>
          </a:stretch>
        </p:blipFill>
        <p:spPr>
          <a:xfrm>
            <a:off x="376508" y="2132856"/>
            <a:ext cx="3703268" cy="352839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45" name="Group 44"/>
          <p:cNvGrpSpPr/>
          <p:nvPr/>
        </p:nvGrpSpPr>
        <p:grpSpPr>
          <a:xfrm>
            <a:off x="5379792" y="3636313"/>
            <a:ext cx="6404840" cy="584775"/>
            <a:chOff x="5331019" y="2514382"/>
            <a:chExt cx="6404840" cy="584775"/>
          </a:xfrm>
        </p:grpSpPr>
        <p:sp>
          <p:nvSpPr>
            <p:cNvPr id="46" name="Rectangle 45"/>
            <p:cNvSpPr/>
            <p:nvPr/>
          </p:nvSpPr>
          <p:spPr>
            <a:xfrm>
              <a:off x="5639859" y="2514382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Pengaruh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berbagai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jenis</a:t>
              </a:r>
              <a:r>
                <a:rPr lang="en-US" sz="1600" dirty="0" smtClean="0"/>
                <a:t> gelatin </a:t>
              </a:r>
              <a:r>
                <a:rPr lang="en-US" sz="1600" dirty="0" err="1" smtClean="0"/>
                <a:t>sebagai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eksipien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terhadap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stabilitas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vaksin</a:t>
              </a:r>
              <a:endParaRPr lang="id-ID" sz="16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75920" y="3356992"/>
            <a:ext cx="6404840" cy="338554"/>
            <a:chOff x="5331019" y="3184341"/>
            <a:chExt cx="6404840" cy="338554"/>
          </a:xfrm>
        </p:grpSpPr>
        <p:sp>
          <p:nvSpPr>
            <p:cNvPr id="49" name="Rectangle 48"/>
            <p:cNvSpPr/>
            <p:nvPr/>
          </p:nvSpPr>
          <p:spPr>
            <a:xfrm>
              <a:off x="5639859" y="3184341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 smtClean="0"/>
                <a:t>Optimasi isolasi genom </a:t>
              </a:r>
              <a:r>
                <a:rPr lang="id-ID" sz="1600" i="1" dirty="0" smtClean="0"/>
                <a:t>S. </a:t>
              </a:r>
              <a:r>
                <a:rPr lang="en-US" sz="1600" i="1" dirty="0" smtClean="0"/>
                <a:t>t</a:t>
              </a:r>
              <a:r>
                <a:rPr lang="id-ID" sz="1600" i="1" dirty="0" smtClean="0"/>
                <a:t>yphi </a:t>
              </a:r>
              <a:r>
                <a:rPr lang="id-ID" sz="1600" dirty="0" smtClean="0"/>
                <a:t>dengan variasi </a:t>
              </a:r>
              <a:r>
                <a:rPr lang="en-US" sz="1600" dirty="0" smtClean="0"/>
                <a:t>OD</a:t>
              </a:r>
              <a:r>
                <a:rPr lang="id-ID" sz="1600" dirty="0" smtClean="0"/>
                <a:t> menggunakan kit</a:t>
              </a:r>
              <a:endParaRPr lang="id-ID" sz="16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79792" y="2276872"/>
            <a:ext cx="6394563" cy="338554"/>
            <a:chOff x="5331019" y="3546491"/>
            <a:chExt cx="6394563" cy="338554"/>
          </a:xfrm>
        </p:grpSpPr>
        <p:sp>
          <p:nvSpPr>
            <p:cNvPr id="52" name="Rectangle 51"/>
            <p:cNvSpPr/>
            <p:nvPr/>
          </p:nvSpPr>
          <p:spPr>
            <a:xfrm>
              <a:off x="5629582" y="3546491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Uji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aktivitas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kandidat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bakteri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penghasil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biosurfaktan</a:t>
              </a:r>
              <a:endParaRPr lang="id-ID" sz="1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79792" y="4140369"/>
            <a:ext cx="6404840" cy="584775"/>
            <a:chOff x="5331019" y="4367530"/>
            <a:chExt cx="6404840" cy="584775"/>
          </a:xfrm>
        </p:grpSpPr>
        <p:sp>
          <p:nvSpPr>
            <p:cNvPr id="55" name="Rectangle 54"/>
            <p:cNvSpPr/>
            <p:nvPr/>
          </p:nvSpPr>
          <p:spPr>
            <a:xfrm>
              <a:off x="5639859" y="4367530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 smtClean="0"/>
                <a:t>Optimasi pengikatan bulk konjugat </a:t>
              </a:r>
              <a:r>
                <a:rPr lang="en-US" sz="1600" dirty="0" smtClean="0"/>
                <a:t>Vi</a:t>
              </a:r>
              <a:r>
                <a:rPr lang="id-ID" sz="1600" dirty="0" smtClean="0"/>
                <a:t>-</a:t>
              </a:r>
              <a:r>
                <a:rPr lang="en-US" sz="1600" dirty="0" smtClean="0"/>
                <a:t>DT</a:t>
              </a:r>
              <a:r>
                <a:rPr lang="id-ID" sz="1600" dirty="0" smtClean="0"/>
                <a:t> terhadap resin penukar ion dengan variasi waktu inkubasi dan volume elusi</a:t>
              </a:r>
              <a:endParaRPr lang="id-ID" sz="16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331019" y="455786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79792" y="2586390"/>
            <a:ext cx="6398484" cy="584775"/>
            <a:chOff x="5331019" y="4986650"/>
            <a:chExt cx="6398484" cy="584775"/>
          </a:xfrm>
        </p:grpSpPr>
        <p:sp>
          <p:nvSpPr>
            <p:cNvPr id="58" name="Rectangle 57"/>
            <p:cNvSpPr/>
            <p:nvPr/>
          </p:nvSpPr>
          <p:spPr>
            <a:xfrm>
              <a:off x="5633503" y="4986650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Pembuatan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produk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fermentasi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berbahan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dasar</a:t>
              </a:r>
              <a:r>
                <a:rPr lang="en-US" sz="1600" dirty="0" smtClean="0"/>
                <a:t> sari </a:t>
              </a:r>
              <a:r>
                <a:rPr lang="en-US" sz="1600" dirty="0" err="1" smtClean="0"/>
                <a:t>buah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buah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naga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kelapa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sirsak</a:t>
              </a:r>
              <a:r>
                <a:rPr lang="en-US" sz="1600" dirty="0" smtClean="0"/>
                <a:t>)</a:t>
              </a:r>
              <a:endParaRPr lang="id-ID" sz="16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31019" y="5082489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75920" y="3068960"/>
            <a:ext cx="6398484" cy="338554"/>
            <a:chOff x="5331019" y="4986650"/>
            <a:chExt cx="6398484" cy="338554"/>
          </a:xfrm>
        </p:grpSpPr>
        <p:sp>
          <p:nvSpPr>
            <p:cNvPr id="61" name="Rectangle 60"/>
            <p:cNvSpPr/>
            <p:nvPr/>
          </p:nvSpPr>
          <p:spPr>
            <a:xfrm>
              <a:off x="5633503" y="4986650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Pengaruh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zat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pengatur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tumbuh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terhadap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multiplikasi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tanaman</a:t>
              </a:r>
              <a:r>
                <a:rPr lang="en-US" sz="1600" dirty="0" smtClean="0"/>
                <a:t> Tin </a:t>
              </a:r>
              <a:endParaRPr lang="id-ID" sz="16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331019" y="5082489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75920" y="5523708"/>
            <a:ext cx="6404840" cy="338554"/>
            <a:chOff x="5331019" y="3162855"/>
            <a:chExt cx="6404840" cy="338554"/>
          </a:xfrm>
        </p:grpSpPr>
        <p:sp>
          <p:nvSpPr>
            <p:cNvPr id="64" name="Rectangle 63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Uji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aktivitas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produk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fermentasi</a:t>
              </a:r>
              <a:endParaRPr lang="id-ID" sz="14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75920" y="5833226"/>
            <a:ext cx="6404840" cy="584775"/>
            <a:chOff x="5331019" y="3162855"/>
            <a:chExt cx="6404840" cy="584775"/>
          </a:xfrm>
        </p:grpSpPr>
        <p:sp>
          <p:nvSpPr>
            <p:cNvPr id="67" name="Rectangle 66"/>
            <p:cNvSpPr/>
            <p:nvPr/>
          </p:nvSpPr>
          <p:spPr>
            <a:xfrm>
              <a:off x="5639859" y="316285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Skrining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fitokimia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pengaruh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pemberian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elisitor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kultur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jaringan</a:t>
              </a:r>
              <a:r>
                <a:rPr lang="en-US" sz="1600" dirty="0" smtClean="0"/>
                <a:t> Tin</a:t>
              </a:r>
              <a:endParaRPr lang="id-ID" sz="1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99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3549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Irma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Mardiah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26446" y="1195452"/>
            <a:ext cx="1584176" cy="1584176"/>
            <a:chOff x="3526446" y="1195452"/>
            <a:chExt cx="1584176" cy="1584176"/>
          </a:xfrm>
        </p:grpSpPr>
        <p:sp>
          <p:nvSpPr>
            <p:cNvPr id="11" name="Oval 10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5761" y="1628800"/>
              <a:ext cx="1433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Bioteknologi</a:t>
              </a:r>
              <a:endParaRPr lang="id-ID" sz="10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4" name="TextBox 13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331019" y="2502889"/>
            <a:ext cx="6404840" cy="523220"/>
            <a:chOff x="5331019" y="2502889"/>
            <a:chExt cx="6404840" cy="523220"/>
          </a:xfrm>
        </p:grpSpPr>
        <p:sp>
          <p:nvSpPr>
            <p:cNvPr id="17" name="Rectangle 16"/>
            <p:cNvSpPr/>
            <p:nvPr/>
          </p:nvSpPr>
          <p:spPr>
            <a:xfrm>
              <a:off x="5639859" y="2502889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400" dirty="0"/>
                <a:t>THE EFFECT OF TRYPTOPHANE FEEDING ON GROWTH RATE AND CATHARANTHINE PRODUCTION OF </a:t>
              </a:r>
              <a:r>
                <a:rPr lang="id-ID" sz="1400" i="1" dirty="0"/>
                <a:t>Catharanthus roseus</a:t>
              </a:r>
              <a:r>
                <a:rPr lang="id-ID" sz="1400" dirty="0"/>
                <a:t> (L.) G. Don AGGREGATE CELL CULTURE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1019" y="3068960"/>
            <a:ext cx="6404840" cy="738664"/>
            <a:chOff x="5331019" y="3162855"/>
            <a:chExt cx="6404840" cy="738664"/>
          </a:xfrm>
        </p:grpSpPr>
        <p:sp>
          <p:nvSpPr>
            <p:cNvPr id="20" name="Rectangle 19"/>
            <p:cNvSpPr/>
            <p:nvPr/>
          </p:nvSpPr>
          <p:spPr>
            <a:xfrm>
              <a:off x="5639859" y="3162855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400" dirty="0"/>
                <a:t>ISOLATION AND IDENTIFICATION OF ENDOPHYTIC BACTERIAL FROM PT. AGRO MENARA RAHMAT OIL PALM PLANTATION KALIMANTAN THAT HAD ANTAGONISTIC ACTIVITY AGAINTS PATHOGEN FUNGI </a:t>
              </a:r>
              <a:r>
                <a:rPr lang="en-US" sz="1400" dirty="0" err="1"/>
                <a:t>Ganoderma</a:t>
              </a:r>
              <a:r>
                <a:rPr lang="en-US" sz="1400" dirty="0"/>
                <a:t> </a:t>
              </a:r>
              <a:r>
                <a:rPr lang="en-US" sz="1400" dirty="0" err="1"/>
                <a:t>boninense</a:t>
              </a:r>
              <a:endParaRPr lang="id-ID" sz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63952" y="4151315"/>
            <a:ext cx="4608512" cy="419427"/>
            <a:chOff x="5663952" y="3081581"/>
            <a:chExt cx="4608512" cy="419427"/>
          </a:xfrm>
        </p:grpSpPr>
        <p:sp>
          <p:nvSpPr>
            <p:cNvPr id="23" name="TextBox 22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331019" y="4725144"/>
            <a:ext cx="6404840" cy="584775"/>
            <a:chOff x="5331019" y="3162855"/>
            <a:chExt cx="6404840" cy="584775"/>
          </a:xfrm>
        </p:grpSpPr>
        <p:sp>
          <p:nvSpPr>
            <p:cNvPr id="26" name="Rectangle 25"/>
            <p:cNvSpPr/>
            <p:nvPr/>
          </p:nvSpPr>
          <p:spPr>
            <a:xfrm>
              <a:off x="5639859" y="316285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/>
                <a:t>Peningkatan</a:t>
              </a:r>
              <a:r>
                <a:rPr lang="en-US" sz="1600" dirty="0"/>
                <a:t> </a:t>
              </a:r>
              <a:r>
                <a:rPr lang="en-US" sz="1600" dirty="0" err="1"/>
                <a:t>Produksi</a:t>
              </a:r>
              <a:r>
                <a:rPr lang="en-US" sz="1600" dirty="0"/>
                <a:t> </a:t>
              </a:r>
              <a:r>
                <a:rPr lang="en-US" sz="1600" dirty="0" err="1"/>
                <a:t>Biosurfaktan</a:t>
              </a:r>
              <a:r>
                <a:rPr lang="en-US" sz="1600" dirty="0"/>
                <a:t> </a:t>
              </a:r>
              <a:r>
                <a:rPr lang="en-US" sz="1600" dirty="0" err="1"/>
                <a:t>dari</a:t>
              </a:r>
              <a:r>
                <a:rPr lang="en-US" sz="1600" dirty="0"/>
                <a:t> </a:t>
              </a:r>
              <a:r>
                <a:rPr lang="en-US" sz="1600" dirty="0" err="1"/>
                <a:t>kandidat</a:t>
              </a:r>
              <a:r>
                <a:rPr lang="en-US" sz="1600" dirty="0"/>
                <a:t> </a:t>
              </a:r>
              <a:r>
                <a:rPr lang="en-US" sz="1600" dirty="0" err="1"/>
                <a:t>bakteri</a:t>
              </a:r>
              <a:r>
                <a:rPr lang="en-US" sz="1600" dirty="0"/>
                <a:t> </a:t>
              </a:r>
              <a:r>
                <a:rPr lang="en-US" sz="1600" dirty="0" err="1"/>
                <a:t>terpilih</a:t>
              </a:r>
              <a:r>
                <a:rPr lang="en-US" sz="1600" dirty="0"/>
                <a:t> (2 </a:t>
              </a:r>
              <a:r>
                <a:rPr lang="en-US" sz="1600" dirty="0" err="1"/>
                <a:t>mahasiswa</a:t>
              </a:r>
              <a:r>
                <a:rPr lang="en-US" sz="1600" dirty="0"/>
                <a:t>)</a:t>
              </a:r>
              <a:endParaRPr lang="id-ID" sz="1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8" name="Picture 2" descr="C:\Users\Asus-PC\Pictures\bu irma.png"/>
          <p:cNvPicPr>
            <a:picLocks noChangeAspect="1" noChangeArrowheads="1"/>
          </p:cNvPicPr>
          <p:nvPr/>
        </p:nvPicPr>
        <p:blipFill>
          <a:blip r:embed="rId3" cstate="print"/>
          <a:srcRect t="3763" b="3763"/>
          <a:stretch>
            <a:fillRect/>
          </a:stretch>
        </p:blipFill>
        <p:spPr bwMode="auto">
          <a:xfrm>
            <a:off x="479376" y="2132856"/>
            <a:ext cx="3699986" cy="352839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14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428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Dr.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Erman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Tritama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M.Si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26446" y="1195452"/>
            <a:ext cx="1584176" cy="1584176"/>
            <a:chOff x="3526446" y="1195452"/>
            <a:chExt cx="1584176" cy="1584176"/>
          </a:xfrm>
        </p:grpSpPr>
        <p:sp>
          <p:nvSpPr>
            <p:cNvPr id="10" name="Oval 9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5864" y="1628800"/>
              <a:ext cx="1393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Fokus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16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:</a:t>
              </a:r>
            </a:p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Vaksin</a:t>
              </a:r>
              <a:endParaRPr lang="id-ID" sz="10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66406" cy="419427"/>
            <a:chOff x="5663952" y="3081581"/>
            <a:chExt cx="4666406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466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Sebagian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Telah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663952" y="5229200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41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Topik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Yg</a:t>
              </a:r>
              <a:r>
                <a:rPr lang="en-US" dirty="0" smtClean="0">
                  <a:latin typeface="Arial Rounded MT Bold" panose="020F0704030504030204" pitchFamily="34" charset="0"/>
                </a:rPr>
                <a:t> Akan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Dikerjakan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31019" y="5803029"/>
            <a:ext cx="6404840" cy="584775"/>
            <a:chOff x="5331019" y="3162855"/>
            <a:chExt cx="6404840" cy="584775"/>
          </a:xfrm>
        </p:grpSpPr>
        <p:sp>
          <p:nvSpPr>
            <p:cNvPr id="25" name="Rectangle 24"/>
            <p:cNvSpPr/>
            <p:nvPr/>
          </p:nvSpPr>
          <p:spPr>
            <a:xfrm>
              <a:off x="5639859" y="3162855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Proses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pembuatan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pengujian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produk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terkait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dengan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proyek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sedang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diteliti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Biofarma</a:t>
              </a:r>
              <a:endParaRPr lang="id-ID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8" name="Picture 2" descr="Erman Trit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204864"/>
            <a:ext cx="3672408" cy="367240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29" name="Group 28"/>
          <p:cNvGrpSpPr/>
          <p:nvPr/>
        </p:nvGrpSpPr>
        <p:grpSpPr>
          <a:xfrm>
            <a:off x="5331019" y="2514382"/>
            <a:ext cx="6404840" cy="338554"/>
            <a:chOff x="5331019" y="2514382"/>
            <a:chExt cx="6404840" cy="338554"/>
          </a:xfrm>
        </p:grpSpPr>
        <p:sp>
          <p:nvSpPr>
            <p:cNvPr id="30" name="Rectangle 29"/>
            <p:cNvSpPr/>
            <p:nvPr/>
          </p:nvSpPr>
          <p:spPr>
            <a:xfrm>
              <a:off x="5639859" y="2514382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1600" dirty="0" err="1" smtClean="0"/>
                <a:t>Pengaruh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berbagai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jenis</a:t>
              </a:r>
              <a:r>
                <a:rPr lang="en-US" sz="1600" dirty="0" smtClean="0"/>
                <a:t> gelatin </a:t>
              </a:r>
              <a:r>
                <a:rPr lang="en-US" sz="1600" dirty="0" err="1" smtClean="0"/>
                <a:t>sbg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eksipien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terhadap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stabilitas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vaksin</a:t>
              </a:r>
              <a:endParaRPr lang="id-ID" sz="16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1019" y="2946430"/>
            <a:ext cx="6404840" cy="338554"/>
            <a:chOff x="5331019" y="3184341"/>
            <a:chExt cx="6404840" cy="338554"/>
          </a:xfrm>
        </p:grpSpPr>
        <p:sp>
          <p:nvSpPr>
            <p:cNvPr id="33" name="Rectangle 32"/>
            <p:cNvSpPr/>
            <p:nvPr/>
          </p:nvSpPr>
          <p:spPr>
            <a:xfrm>
              <a:off x="5639859" y="3184341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 smtClean="0"/>
                <a:t>Optimasi isolasi genom </a:t>
              </a:r>
              <a:r>
                <a:rPr lang="id-ID" sz="1600" i="1" dirty="0" smtClean="0"/>
                <a:t>S. </a:t>
              </a:r>
              <a:r>
                <a:rPr lang="en-US" sz="1600" i="1" dirty="0" smtClean="0"/>
                <a:t>t</a:t>
              </a:r>
              <a:r>
                <a:rPr lang="id-ID" sz="1600" i="1" dirty="0" smtClean="0"/>
                <a:t>yphi </a:t>
              </a:r>
              <a:r>
                <a:rPr lang="id-ID" sz="1600" dirty="0" smtClean="0"/>
                <a:t>dengan variasi </a:t>
              </a:r>
              <a:r>
                <a:rPr lang="en-US" sz="1600" dirty="0" smtClean="0"/>
                <a:t>OD</a:t>
              </a:r>
              <a:r>
                <a:rPr lang="id-ID" sz="1600" dirty="0" smtClean="0"/>
                <a:t> menggunakan kit</a:t>
              </a:r>
              <a:endParaRPr lang="id-ID" sz="16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1019" y="3348281"/>
            <a:ext cx="6394563" cy="584775"/>
            <a:chOff x="5331019" y="3422800"/>
            <a:chExt cx="6394563" cy="584775"/>
          </a:xfrm>
        </p:grpSpPr>
        <p:sp>
          <p:nvSpPr>
            <p:cNvPr id="36" name="Rectangle 35"/>
            <p:cNvSpPr/>
            <p:nvPr/>
          </p:nvSpPr>
          <p:spPr>
            <a:xfrm>
              <a:off x="5629582" y="3422800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 smtClean="0"/>
                <a:t>Optimasi isolasi genom </a:t>
              </a:r>
              <a:r>
                <a:rPr lang="en-US" sz="1600" i="1" dirty="0" smtClean="0"/>
                <a:t>H</a:t>
              </a:r>
              <a:r>
                <a:rPr lang="id-ID" sz="1600" i="1" dirty="0" smtClean="0"/>
                <a:t>ansenula polymorpa </a:t>
              </a:r>
              <a:r>
                <a:rPr lang="id-ID" sz="1600" dirty="0" smtClean="0"/>
                <a:t>dengan variasi </a:t>
              </a:r>
              <a:r>
                <a:rPr lang="en-US" sz="1600" dirty="0" smtClean="0"/>
                <a:t>OD</a:t>
              </a:r>
              <a:r>
                <a:rPr lang="id-ID" sz="1600" dirty="0" smtClean="0"/>
                <a:t> menggunakan kit</a:t>
              </a:r>
              <a:endParaRPr lang="id-ID" sz="16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31019" y="3613675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19" y="3924345"/>
            <a:ext cx="6404840" cy="584775"/>
            <a:chOff x="5331019" y="4367530"/>
            <a:chExt cx="6404840" cy="584775"/>
          </a:xfrm>
        </p:grpSpPr>
        <p:sp>
          <p:nvSpPr>
            <p:cNvPr id="39" name="Rectangle 38"/>
            <p:cNvSpPr/>
            <p:nvPr/>
          </p:nvSpPr>
          <p:spPr>
            <a:xfrm>
              <a:off x="5639859" y="4367530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 smtClean="0"/>
                <a:t>Optimasi pengikatan bulk konjugat </a:t>
              </a:r>
              <a:r>
                <a:rPr lang="en-US" sz="1600" dirty="0" smtClean="0"/>
                <a:t>Vi</a:t>
              </a:r>
              <a:r>
                <a:rPr lang="id-ID" sz="1600" dirty="0" smtClean="0"/>
                <a:t>-</a:t>
              </a:r>
              <a:r>
                <a:rPr lang="en-US" sz="1600" dirty="0" smtClean="0"/>
                <a:t>DT</a:t>
              </a:r>
              <a:r>
                <a:rPr lang="id-ID" sz="1600" dirty="0" smtClean="0"/>
                <a:t> terhadap resin penukar ion dengan variasi waktu inkubasi dan volume elusi</a:t>
              </a:r>
              <a:endParaRPr lang="id-ID" sz="16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1019" y="4557866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19" y="4500409"/>
            <a:ext cx="6398484" cy="584775"/>
            <a:chOff x="5331019" y="4934967"/>
            <a:chExt cx="6398484" cy="584775"/>
          </a:xfrm>
        </p:grpSpPr>
        <p:sp>
          <p:nvSpPr>
            <p:cNvPr id="42" name="Rectangle 41"/>
            <p:cNvSpPr/>
            <p:nvPr/>
          </p:nvSpPr>
          <p:spPr>
            <a:xfrm>
              <a:off x="5633503" y="4934967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 smtClean="0"/>
                <a:t>Kapasitas pengikatan protein toksoid difteri pada sediaan bulk konjugat </a:t>
              </a:r>
              <a:r>
                <a:rPr lang="en-US" sz="1600" dirty="0" smtClean="0"/>
                <a:t>Vi</a:t>
              </a:r>
              <a:r>
                <a:rPr lang="id-ID" sz="1600" dirty="0" smtClean="0"/>
                <a:t>-</a:t>
              </a:r>
              <a:r>
                <a:rPr lang="en-US" sz="1600" dirty="0" smtClean="0"/>
                <a:t>DT</a:t>
              </a:r>
              <a:r>
                <a:rPr lang="id-ID" sz="1600" dirty="0" smtClean="0"/>
                <a:t> terhadap resin penukar ion</a:t>
              </a:r>
              <a:endParaRPr lang="id-ID" sz="16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331019" y="5082489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104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28826"/>
            <a:ext cx="5116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Asisten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Laboran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Lingkup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KK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Farmakologi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Bioteknologi</a:t>
            </a:r>
            <a:endParaRPr lang="id-ID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83872" y="1574992"/>
            <a:ext cx="4896544" cy="4896544"/>
          </a:xfrm>
          <a:prstGeom prst="ellipse">
            <a:avLst/>
          </a:prstGeo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arallelogram 7"/>
          <p:cNvSpPr/>
          <p:nvPr/>
        </p:nvSpPr>
        <p:spPr>
          <a:xfrm>
            <a:off x="2711624" y="2352960"/>
            <a:ext cx="2495726" cy="3308288"/>
          </a:xfrm>
          <a:prstGeom prst="parallelogram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Parallelogram 11"/>
          <p:cNvSpPr/>
          <p:nvPr/>
        </p:nvSpPr>
        <p:spPr>
          <a:xfrm>
            <a:off x="4760612" y="2352960"/>
            <a:ext cx="2495726" cy="3308288"/>
          </a:xfrm>
          <a:prstGeom prst="parallelogram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Parallelogram 13"/>
          <p:cNvSpPr/>
          <p:nvPr/>
        </p:nvSpPr>
        <p:spPr>
          <a:xfrm>
            <a:off x="6809600" y="2352960"/>
            <a:ext cx="2495726" cy="3308288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29258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24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Anita </a:t>
            </a:r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S.Farm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26446" y="1195452"/>
            <a:ext cx="1588383" cy="1584176"/>
            <a:chOff x="3526446" y="1195452"/>
            <a:chExt cx="1588383" cy="1584176"/>
          </a:xfrm>
        </p:grpSpPr>
        <p:sp>
          <p:nvSpPr>
            <p:cNvPr id="9" name="Oval 8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0105" y="1628800"/>
              <a:ext cx="1564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Minat</a:t>
              </a:r>
              <a:r>
                <a:rPr lang="en-US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Penelitian</a:t>
              </a:r>
              <a:endParaRPr lang="id-ID" sz="9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08512" cy="419427"/>
            <a:chOff x="5663952" y="3081581"/>
            <a:chExt cx="4608512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116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Keahlian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663952" y="3789040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2661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Pengalaman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Pelatihan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663952" y="5301208"/>
            <a:ext cx="5952720" cy="419427"/>
            <a:chOff x="5663952" y="3081581"/>
            <a:chExt cx="5952720" cy="419427"/>
          </a:xfrm>
        </p:grpSpPr>
        <p:sp>
          <p:nvSpPr>
            <p:cNvPr id="25" name="TextBox 24"/>
            <p:cNvSpPr txBox="1"/>
            <p:nvPr/>
          </p:nvSpPr>
          <p:spPr>
            <a:xfrm>
              <a:off x="5663952" y="3081581"/>
              <a:ext cx="5952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Pengalaman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Anggota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Pada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Dosen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31019" y="2502889"/>
            <a:ext cx="6404840" cy="338554"/>
            <a:chOff x="5331019" y="2502889"/>
            <a:chExt cx="6404840" cy="338554"/>
          </a:xfrm>
        </p:grpSpPr>
        <p:sp>
          <p:nvSpPr>
            <p:cNvPr id="28" name="Rectangle 27"/>
            <p:cNvSpPr/>
            <p:nvPr/>
          </p:nvSpPr>
          <p:spPr>
            <a:xfrm>
              <a:off x="5639859" y="250288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Spektrofotometer UV-Vis</a:t>
              </a:r>
              <a:endParaRPr lang="id-ID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1019" y="2854408"/>
            <a:ext cx="6404840" cy="338554"/>
            <a:chOff x="5331019" y="3162855"/>
            <a:chExt cx="6404840" cy="338554"/>
          </a:xfrm>
        </p:grpSpPr>
        <p:sp>
          <p:nvSpPr>
            <p:cNvPr id="31" name="Rectangle 30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FT-IR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31019" y="3235111"/>
            <a:ext cx="6404840" cy="338554"/>
            <a:chOff x="5331019" y="3162855"/>
            <a:chExt cx="6404840" cy="338554"/>
          </a:xfrm>
        </p:grpSpPr>
        <p:sp>
          <p:nvSpPr>
            <p:cNvPr id="34" name="Rectangle 33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Penanganan hewan tikus &amp; mencit (bedah, pemberian obat)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1019" y="4388914"/>
            <a:ext cx="6404840" cy="338554"/>
            <a:chOff x="5331019" y="3162855"/>
            <a:chExt cx="6404840" cy="338554"/>
          </a:xfrm>
        </p:grpSpPr>
        <p:sp>
          <p:nvSpPr>
            <p:cNvPr id="37" name="Rectangle 36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Penggunaan HPLC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1019" y="4722909"/>
            <a:ext cx="6404840" cy="338554"/>
            <a:chOff x="5331019" y="3162855"/>
            <a:chExt cx="6404840" cy="338554"/>
          </a:xfrm>
        </p:grpSpPr>
        <p:sp>
          <p:nvSpPr>
            <p:cNvPr id="40" name="Rectangle 39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Penggunaan FT-IR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73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3308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Andrian</a:t>
            </a:r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Ramadan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26446" y="1195452"/>
            <a:ext cx="1588383" cy="1584176"/>
            <a:chOff x="3526446" y="1195452"/>
            <a:chExt cx="1588383" cy="1584176"/>
          </a:xfrm>
        </p:grpSpPr>
        <p:sp>
          <p:nvSpPr>
            <p:cNvPr id="9" name="Oval 8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0105" y="1628800"/>
              <a:ext cx="1564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Minat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Penelitian</a:t>
              </a:r>
              <a:endParaRPr lang="id-ID" sz="9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08512" cy="419427"/>
            <a:chOff x="5663952" y="3081581"/>
            <a:chExt cx="4608512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116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Keahlian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1019" y="2502889"/>
            <a:ext cx="6404840" cy="338554"/>
            <a:chOff x="5331019" y="2502889"/>
            <a:chExt cx="6404840" cy="338554"/>
          </a:xfrm>
        </p:grpSpPr>
        <p:sp>
          <p:nvSpPr>
            <p:cNvPr id="16" name="Rectangle 15"/>
            <p:cNvSpPr/>
            <p:nvPr/>
          </p:nvSpPr>
          <p:spPr>
            <a:xfrm>
              <a:off x="5639859" y="250288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Spektrofotometer UV-Vis</a:t>
              </a:r>
              <a:endParaRPr lang="id-ID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1019" y="2854408"/>
            <a:ext cx="6404840" cy="338554"/>
            <a:chOff x="5331019" y="3162855"/>
            <a:chExt cx="6404840" cy="338554"/>
          </a:xfrm>
        </p:grpSpPr>
        <p:sp>
          <p:nvSpPr>
            <p:cNvPr id="19" name="Rectangle 18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FT-IR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3952" y="4151315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2661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Pengalaman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Pelatihan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663952" y="5589240"/>
            <a:ext cx="5952720" cy="419427"/>
            <a:chOff x="5663952" y="3081581"/>
            <a:chExt cx="5952720" cy="419427"/>
          </a:xfrm>
        </p:grpSpPr>
        <p:sp>
          <p:nvSpPr>
            <p:cNvPr id="25" name="TextBox 24"/>
            <p:cNvSpPr txBox="1"/>
            <p:nvPr/>
          </p:nvSpPr>
          <p:spPr>
            <a:xfrm>
              <a:off x="5663952" y="3081581"/>
              <a:ext cx="5952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Pengalaman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Anggota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Pada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Dosen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31019" y="3235111"/>
            <a:ext cx="6404840" cy="338554"/>
            <a:chOff x="5331019" y="3162855"/>
            <a:chExt cx="6404840" cy="338554"/>
          </a:xfrm>
        </p:grpSpPr>
        <p:sp>
          <p:nvSpPr>
            <p:cNvPr id="28" name="Rectangle 27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Penanganan hewan tikus &amp; mencit (bedah, pemberian obat)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1019" y="3597020"/>
            <a:ext cx="6404840" cy="338554"/>
            <a:chOff x="5331019" y="3162855"/>
            <a:chExt cx="6404840" cy="338554"/>
          </a:xfrm>
        </p:grpSpPr>
        <p:sp>
          <p:nvSpPr>
            <p:cNvPr id="31" name="Rectangle 30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Turbidity test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31019" y="4751189"/>
            <a:ext cx="6404840" cy="338554"/>
            <a:chOff x="5331019" y="3162855"/>
            <a:chExt cx="6404840" cy="338554"/>
          </a:xfrm>
        </p:grpSpPr>
        <p:sp>
          <p:nvSpPr>
            <p:cNvPr id="34" name="Rectangle 33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Penggunaan HPLC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1019" y="5085184"/>
            <a:ext cx="6404840" cy="338554"/>
            <a:chOff x="5331019" y="3162855"/>
            <a:chExt cx="6404840" cy="338554"/>
          </a:xfrm>
        </p:grpSpPr>
        <p:sp>
          <p:nvSpPr>
            <p:cNvPr id="37" name="Rectangle 36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Penggunaan FT-IR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31019" y="6119515"/>
            <a:ext cx="6404840" cy="338554"/>
            <a:chOff x="5331019" y="3162855"/>
            <a:chExt cx="6404840" cy="338554"/>
          </a:xfrm>
        </p:grpSpPr>
        <p:sp>
          <p:nvSpPr>
            <p:cNvPr id="43" name="Rectangle 42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Sintesis mangostin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220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864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Sri</a:t>
            </a:r>
            <a:endParaRPr lang="id-ID" sz="28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979" y="1954598"/>
            <a:ext cx="3960440" cy="396044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26446" y="1195452"/>
            <a:ext cx="1588383" cy="1584176"/>
            <a:chOff x="3526446" y="1195452"/>
            <a:chExt cx="1588383" cy="1584176"/>
          </a:xfrm>
        </p:grpSpPr>
        <p:sp>
          <p:nvSpPr>
            <p:cNvPr id="9" name="Oval 8"/>
            <p:cNvSpPr/>
            <p:nvPr/>
          </p:nvSpPr>
          <p:spPr>
            <a:xfrm>
              <a:off x="3526446" y="1195452"/>
              <a:ext cx="1584176" cy="15841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0105" y="1628800"/>
              <a:ext cx="1564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Minat</a:t>
              </a:r>
              <a:r>
                <a:rPr lang="en-US" sz="1400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Penelitian</a:t>
              </a:r>
              <a:endParaRPr lang="id-ID" sz="900" dirty="0">
                <a:solidFill>
                  <a:srgbClr val="FFFF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3952" y="1940858"/>
            <a:ext cx="4608512" cy="419427"/>
            <a:chOff x="5663952" y="3081581"/>
            <a:chExt cx="4608512" cy="419427"/>
          </a:xfrm>
        </p:grpSpPr>
        <p:sp>
          <p:nvSpPr>
            <p:cNvPr id="13" name="TextBox 12"/>
            <p:cNvSpPr txBox="1"/>
            <p:nvPr/>
          </p:nvSpPr>
          <p:spPr>
            <a:xfrm>
              <a:off x="5663952" y="3081581"/>
              <a:ext cx="116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Keahlian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1019" y="2502889"/>
            <a:ext cx="6404840" cy="338554"/>
            <a:chOff x="5331019" y="2502889"/>
            <a:chExt cx="6404840" cy="338554"/>
          </a:xfrm>
        </p:grpSpPr>
        <p:sp>
          <p:nvSpPr>
            <p:cNvPr id="16" name="Rectangle 15"/>
            <p:cNvSpPr/>
            <p:nvPr/>
          </p:nvSpPr>
          <p:spPr>
            <a:xfrm>
              <a:off x="5639859" y="250288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Spektrofotometer UV-Vis</a:t>
              </a:r>
              <a:endParaRPr lang="id-ID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1019" y="26080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3952" y="3501008"/>
            <a:ext cx="4608512" cy="419427"/>
            <a:chOff x="5663952" y="3081581"/>
            <a:chExt cx="4608512" cy="419427"/>
          </a:xfrm>
        </p:grpSpPr>
        <p:sp>
          <p:nvSpPr>
            <p:cNvPr id="22" name="TextBox 21"/>
            <p:cNvSpPr txBox="1"/>
            <p:nvPr/>
          </p:nvSpPr>
          <p:spPr>
            <a:xfrm>
              <a:off x="5663952" y="3081581"/>
              <a:ext cx="2661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Pengalaman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Pelatihan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663952" y="5157192"/>
            <a:ext cx="5952720" cy="419427"/>
            <a:chOff x="5663952" y="3081581"/>
            <a:chExt cx="5952720" cy="419427"/>
          </a:xfrm>
        </p:grpSpPr>
        <p:sp>
          <p:nvSpPr>
            <p:cNvPr id="25" name="TextBox 24"/>
            <p:cNvSpPr txBox="1"/>
            <p:nvPr/>
          </p:nvSpPr>
          <p:spPr>
            <a:xfrm>
              <a:off x="5663952" y="3081581"/>
              <a:ext cx="5952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</a:rPr>
                <a:t>Pengalaman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Anggota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Pada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Penelitian</a:t>
              </a:r>
              <a:r>
                <a:rPr lang="en-US" dirty="0" smtClean="0">
                  <a:latin typeface="Arial Rounded MT Bold" panose="020F0704030504030204" pitchFamily="34" charset="0"/>
                </a:rPr>
                <a:t> </a:t>
              </a:r>
              <a:r>
                <a:rPr lang="en-US" dirty="0" err="1" smtClean="0">
                  <a:latin typeface="Arial Rounded MT Bold" panose="020F0704030504030204" pitchFamily="34" charset="0"/>
                </a:rPr>
                <a:t>Dosen</a:t>
              </a:r>
              <a:endParaRPr lang="id-ID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735960" y="3501008"/>
              <a:ext cx="4536504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31019" y="2924944"/>
            <a:ext cx="6404840" cy="338554"/>
            <a:chOff x="5331019" y="3162855"/>
            <a:chExt cx="6404840" cy="338554"/>
          </a:xfrm>
        </p:grpSpPr>
        <p:sp>
          <p:nvSpPr>
            <p:cNvPr id="28" name="Rectangle 27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Penanganan hewan tikus &amp; mencit (bedah, pemberian obat)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31019" y="4100882"/>
            <a:ext cx="6404840" cy="338554"/>
            <a:chOff x="5331019" y="3162855"/>
            <a:chExt cx="6404840" cy="338554"/>
          </a:xfrm>
        </p:grpSpPr>
        <p:sp>
          <p:nvSpPr>
            <p:cNvPr id="34" name="Rectangle 33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Penggunaan HPLC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1019" y="4434877"/>
            <a:ext cx="6404840" cy="338554"/>
            <a:chOff x="5331019" y="3162855"/>
            <a:chExt cx="6404840" cy="338554"/>
          </a:xfrm>
        </p:grpSpPr>
        <p:sp>
          <p:nvSpPr>
            <p:cNvPr id="37" name="Rectangle 36"/>
            <p:cNvSpPr/>
            <p:nvPr/>
          </p:nvSpPr>
          <p:spPr>
            <a:xfrm>
              <a:off x="5639859" y="316285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id-ID" sz="1600" dirty="0">
                  <a:latin typeface="Arial Rounded MT Bold" panose="020F0704030504030204" pitchFamily="34" charset="0"/>
                </a:rPr>
                <a:t>Penggunaan FT-IR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331019" y="3266320"/>
              <a:ext cx="153442" cy="18984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87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6945" y="5805264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2146281" y="5805264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847189" y="6525344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052736"/>
            <a:ext cx="3988842" cy="45500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5085184"/>
            <a:ext cx="1357364" cy="13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5331019" cy="1086440"/>
            <a:chOff x="0" y="0"/>
            <a:chExt cx="5331019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5715"/>
              <a:ext cx="3863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Dosen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Peneliti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Lingkup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KK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Bioteknologi</a:t>
              </a:r>
              <a:endParaRPr lang="id-ID" sz="24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683872" y="1574992"/>
            <a:ext cx="4896544" cy="4896544"/>
          </a:xfrm>
          <a:prstGeom prst="ellipse">
            <a:avLst/>
          </a:prstGeo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Placeholder 46" descr="bu asni.png"/>
          <p:cNvPicPr>
            <a:picLocks noChangeAspect="1"/>
          </p:cNvPicPr>
          <p:nvPr/>
        </p:nvPicPr>
        <p:blipFill>
          <a:blip r:embed="rId3" cstate="print"/>
          <a:srcRect t="4297" b="4297"/>
          <a:stretch>
            <a:fillRect/>
          </a:stretch>
        </p:blipFill>
        <p:spPr>
          <a:xfrm>
            <a:off x="7592738" y="2924944"/>
            <a:ext cx="239169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Asus-PC\Pictures\bu irma.png"/>
          <p:cNvPicPr>
            <a:picLocks noChangeAspect="1" noChangeArrowheads="1"/>
          </p:cNvPicPr>
          <p:nvPr/>
        </p:nvPicPr>
        <p:blipFill>
          <a:blip r:embed="rId4" cstate="print"/>
          <a:srcRect t="3763" b="3763"/>
          <a:stretch>
            <a:fillRect/>
          </a:stretch>
        </p:blipFill>
        <p:spPr bwMode="auto">
          <a:xfrm>
            <a:off x="2341298" y="2996952"/>
            <a:ext cx="2314542" cy="2160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Erman Trit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080" y="2852936"/>
            <a:ext cx="2409056" cy="2409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055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6361624" cy="1086440"/>
            <a:chOff x="0" y="0"/>
            <a:chExt cx="6361624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5715"/>
              <a:ext cx="60982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Asisten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&amp;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Laboran</a:t>
              </a:r>
              <a:endPara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Lingkup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KK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Farmakologi</a:t>
              </a:r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&amp;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Bioteknologi</a:t>
              </a:r>
              <a:endParaRPr lang="id-ID" sz="24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683872" y="1574992"/>
            <a:ext cx="4896544" cy="4896544"/>
          </a:xfrm>
          <a:prstGeom prst="ellipse">
            <a:avLst/>
          </a:prstGeo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arallelogram 7"/>
          <p:cNvSpPr/>
          <p:nvPr/>
        </p:nvSpPr>
        <p:spPr>
          <a:xfrm>
            <a:off x="2711624" y="2352960"/>
            <a:ext cx="2495726" cy="3308288"/>
          </a:xfrm>
          <a:prstGeom prst="parallelogram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Parallelogram 11"/>
          <p:cNvSpPr/>
          <p:nvPr/>
        </p:nvSpPr>
        <p:spPr>
          <a:xfrm>
            <a:off x="4760612" y="2352960"/>
            <a:ext cx="2495726" cy="3308288"/>
          </a:xfrm>
          <a:prstGeom prst="parallelogram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Parallelogram 13"/>
          <p:cNvSpPr/>
          <p:nvPr/>
        </p:nvSpPr>
        <p:spPr>
          <a:xfrm>
            <a:off x="6809600" y="2352960"/>
            <a:ext cx="2495726" cy="3308288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598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5331019" cy="1086440"/>
            <a:chOff x="0" y="0"/>
            <a:chExt cx="5331019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233980"/>
              <a:ext cx="33168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28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Farmakologi</a:t>
              </a:r>
              <a:endParaRPr lang="id-ID" sz="28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6744072" y="1844824"/>
            <a:ext cx="4248472" cy="42484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>
            <a:off x="854351" y="1692097"/>
            <a:ext cx="6177753" cy="944815"/>
            <a:chOff x="854351" y="1692097"/>
            <a:chExt cx="6177753" cy="944815"/>
          </a:xfrm>
        </p:grpSpPr>
        <p:sp>
          <p:nvSpPr>
            <p:cNvPr id="3" name="Rounded Rectangle 2"/>
            <p:cNvSpPr/>
            <p:nvPr/>
          </p:nvSpPr>
          <p:spPr>
            <a:xfrm>
              <a:off x="854351" y="1801635"/>
              <a:ext cx="468053" cy="450767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9700" y="1692097"/>
              <a:ext cx="3198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FARMAKOLOGI &amp; TOKSIKOLOGI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8851" y="2175247"/>
              <a:ext cx="5493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Eksplorasi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efek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/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aktivitas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obat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(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produk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)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berbasis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bahan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alam</a:t>
              </a:r>
              <a:endPara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Uji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Toksisitias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(</a:t>
              </a:r>
              <a:r>
                <a:rPr lang="en-US" sz="1200" dirty="0" err="1" smtClean="0">
                  <a:solidFill>
                    <a:srgbClr val="FF000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Akut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Subkronis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Kronis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)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7408" y="4149080"/>
            <a:ext cx="5832648" cy="507831"/>
            <a:chOff x="767408" y="4149080"/>
            <a:chExt cx="5832648" cy="507831"/>
          </a:xfrm>
        </p:grpSpPr>
        <p:sp>
          <p:nvSpPr>
            <p:cNvPr id="19" name="Rounded Rectangle 18"/>
            <p:cNvSpPr/>
            <p:nvPr/>
          </p:nvSpPr>
          <p:spPr>
            <a:xfrm>
              <a:off x="767408" y="4152855"/>
              <a:ext cx="492222" cy="492222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59496" y="4149080"/>
              <a:ext cx="19269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INTERAKSI OBAT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59496" y="4379912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Kajian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Interaksi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obat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sintesis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dengan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obat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berbasis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bahan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alam</a:t>
              </a:r>
              <a:endPara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7408" y="2708920"/>
            <a:ext cx="6249761" cy="601194"/>
            <a:chOff x="767408" y="2708920"/>
            <a:chExt cx="6249761" cy="601194"/>
          </a:xfrm>
        </p:grpSpPr>
        <p:sp>
          <p:nvSpPr>
            <p:cNvPr id="36" name="TextBox 35"/>
            <p:cNvSpPr txBox="1"/>
            <p:nvPr/>
          </p:nvSpPr>
          <p:spPr>
            <a:xfrm>
              <a:off x="1487488" y="2780928"/>
              <a:ext cx="2170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FARMASI KLINIS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23916" y="3033115"/>
              <a:ext cx="5493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Kajian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DRP/Medication Error</a:t>
              </a:r>
            </a:p>
          </p:txBody>
        </p:sp>
        <p:sp>
          <p:nvSpPr>
            <p:cNvPr id="10" name="Diamond 9"/>
            <p:cNvSpPr/>
            <p:nvPr/>
          </p:nvSpPr>
          <p:spPr>
            <a:xfrm>
              <a:off x="767408" y="2708920"/>
              <a:ext cx="554996" cy="554996"/>
            </a:xfrm>
            <a:prstGeom prst="diamond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7408" y="3429000"/>
            <a:ext cx="5832648" cy="576064"/>
            <a:chOff x="767408" y="3429000"/>
            <a:chExt cx="5832648" cy="576064"/>
          </a:xfrm>
        </p:grpSpPr>
        <p:sp>
          <p:nvSpPr>
            <p:cNvPr id="25" name="Rectangle 24"/>
            <p:cNvSpPr/>
            <p:nvPr/>
          </p:nvSpPr>
          <p:spPr>
            <a:xfrm>
              <a:off x="1559496" y="3429000"/>
              <a:ext cx="1780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RADIOFARMASI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59496" y="3661373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Pembuatan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produk-produk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radiofarmaka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67408" y="3501008"/>
              <a:ext cx="504056" cy="50405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2788" y="5340039"/>
            <a:ext cx="6137268" cy="969281"/>
            <a:chOff x="462788" y="5340039"/>
            <a:chExt cx="6137268" cy="969281"/>
          </a:xfrm>
        </p:grpSpPr>
        <p:sp>
          <p:nvSpPr>
            <p:cNvPr id="28" name="Rectangle 27"/>
            <p:cNvSpPr/>
            <p:nvPr/>
          </p:nvSpPr>
          <p:spPr>
            <a:xfrm>
              <a:off x="1559496" y="5541421"/>
              <a:ext cx="2709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EDUKASI FARMAKOLOGI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9496" y="5816172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Pengembangan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metode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pembelajaran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ilmu2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farmakologi</a:t>
              </a:r>
              <a:endPara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2788" y="5340039"/>
              <a:ext cx="1168716" cy="969281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400" y="4833155"/>
            <a:ext cx="5904656" cy="540061"/>
            <a:chOff x="695400" y="4833155"/>
            <a:chExt cx="5904656" cy="540061"/>
          </a:xfrm>
        </p:grpSpPr>
        <p:sp>
          <p:nvSpPr>
            <p:cNvPr id="39" name="Rectangle 38"/>
            <p:cNvSpPr/>
            <p:nvPr/>
          </p:nvSpPr>
          <p:spPr>
            <a:xfrm>
              <a:off x="1559496" y="4833155"/>
              <a:ext cx="22132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FARMAKOKINETIKA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9496" y="5063987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Penetapan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profil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farmakokinetika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biodistribusi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obat</a:t>
              </a:r>
              <a:endPara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95400" y="4905163"/>
              <a:ext cx="648072" cy="468053"/>
            </a:xfrm>
            <a:prstGeom prst="round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0561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5331019" cy="1086440"/>
            <a:chOff x="0" y="0"/>
            <a:chExt cx="5331019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233980"/>
              <a:ext cx="3350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Riset</a:t>
              </a:r>
              <a:r>
                <a:rPr lang="en-US" sz="28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Bioteknologi</a:t>
              </a:r>
              <a:endParaRPr lang="id-ID" sz="28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6744072" y="1844824"/>
            <a:ext cx="4248472" cy="42484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>
            <a:off x="854351" y="1988840"/>
            <a:ext cx="6177753" cy="573742"/>
            <a:chOff x="854351" y="1692097"/>
            <a:chExt cx="6177753" cy="573742"/>
          </a:xfrm>
        </p:grpSpPr>
        <p:sp>
          <p:nvSpPr>
            <p:cNvPr id="3" name="Rounded Rectangle 2"/>
            <p:cNvSpPr/>
            <p:nvPr/>
          </p:nvSpPr>
          <p:spPr>
            <a:xfrm>
              <a:off x="854351" y="1801635"/>
              <a:ext cx="468053" cy="450767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9700" y="1692097"/>
              <a:ext cx="3198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MIKROBIOLOGI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8851" y="1988840"/>
              <a:ext cx="5493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Aktivitas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antimikroba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pembuatan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produk-produk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fermentasi</a:t>
              </a:r>
              <a:endPara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767408" y="2787156"/>
            <a:ext cx="6249761" cy="785860"/>
            <a:chOff x="767408" y="2708920"/>
            <a:chExt cx="6249761" cy="785860"/>
          </a:xfrm>
        </p:grpSpPr>
        <p:sp>
          <p:nvSpPr>
            <p:cNvPr id="36" name="TextBox 35"/>
            <p:cNvSpPr txBox="1"/>
            <p:nvPr/>
          </p:nvSpPr>
          <p:spPr>
            <a:xfrm>
              <a:off x="1559496" y="2780928"/>
              <a:ext cx="3744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BIOTEKNOLOGI MOLEKULER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23916" y="3033115"/>
              <a:ext cx="5493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Isolasi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dan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perbanyakan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gen,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vaksin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teknik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rekayasa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genetika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pengembangan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kit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diagnostik</a:t>
              </a:r>
              <a:endParaRPr lang="en-US" sz="12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>
              <a:off x="767408" y="2708920"/>
              <a:ext cx="554996" cy="554996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767408" y="3725743"/>
            <a:ext cx="5832648" cy="694038"/>
            <a:chOff x="767408" y="3429000"/>
            <a:chExt cx="5832648" cy="694038"/>
          </a:xfrm>
        </p:grpSpPr>
        <p:sp>
          <p:nvSpPr>
            <p:cNvPr id="25" name="Rectangle 24"/>
            <p:cNvSpPr/>
            <p:nvPr/>
          </p:nvSpPr>
          <p:spPr>
            <a:xfrm>
              <a:off x="1559496" y="3429000"/>
              <a:ext cx="31021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KULTUR SEL DAN JARINGAN</a:t>
              </a:r>
              <a:endParaRPr lang="id-ID" sz="1600" b="1" dirty="0">
                <a:solidFill>
                  <a:srgbClr val="002060"/>
                </a:solidFill>
                <a:latin typeface="Arial Rounded MT Bold" panose="020F0704030504030204" pitchFamily="34" charset="0"/>
                <a:cs typeface="Lucida Sans Typewriter" panose="020B0602040502020304" pitchFamily="33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59496" y="3661373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Budidaya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tanaman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melalui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kultur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jaringan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produksi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metabolit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sekunder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,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pengujian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aktivitas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secara</a:t>
              </a:r>
              <a:r>
                <a:rPr lang="en-US" sz="1200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 </a:t>
              </a:r>
              <a:r>
                <a:rPr lang="en-US" sz="1200" i="1" dirty="0" smtClean="0">
                  <a:solidFill>
                    <a:srgbClr val="002060"/>
                  </a:solidFill>
                  <a:latin typeface="Arial Rounded MT Bold" panose="020F0704030504030204" pitchFamily="34" charset="0"/>
                  <a:cs typeface="Lucida Sans Typewriter" panose="020B0602040502020304" pitchFamily="33" charset="0"/>
                </a:rPr>
                <a:t>in vitro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67408" y="3501008"/>
              <a:ext cx="504056" cy="50405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0561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5331019" cy="1086440"/>
            <a:chOff x="0" y="0"/>
            <a:chExt cx="5331019" cy="108644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336" y="0"/>
              <a:ext cx="45719" cy="1052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352" y="44624"/>
              <a:ext cx="39512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Beberapa</a:t>
              </a:r>
              <a:r>
                <a:rPr lang="en-US" sz="20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Penelitian</a:t>
              </a:r>
              <a:r>
                <a:rPr lang="en-US" sz="20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Unggulan</a:t>
              </a:r>
              <a:endPara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0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Lingkup</a:t>
              </a:r>
              <a:r>
                <a:rPr lang="en-US" sz="20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KK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Farmakologi</a:t>
              </a:r>
              <a:endParaRPr lang="id-ID" sz="20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36" y="840219"/>
              <a:ext cx="5211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Open House KK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Farmakologi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&amp; </a:t>
              </a:r>
              <a:r>
                <a:rPr lang="en-US" sz="1000" dirty="0" err="1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Bioteknologi</a:t>
              </a:r>
              <a:r>
                <a:rPr lang="en-US" sz="1000" dirty="0" smtClean="0">
                  <a:solidFill>
                    <a:srgbClr val="002060"/>
                  </a:solidFill>
                  <a:latin typeface="Segoe Script" panose="030B0504020000000003" pitchFamily="66" charset="0"/>
                  <a:cs typeface="Lucida Sans Typewriter" panose="020B0602040502020304" pitchFamily="33" charset="0"/>
                </a:rPr>
                <a:t> T.A. 2019 – 2020 PSSF STFI</a:t>
              </a:r>
              <a:endParaRPr lang="id-ID" sz="1000" dirty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326892" y="2821846"/>
            <a:ext cx="2736304" cy="273630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Connector 29"/>
          <p:cNvCxnSpPr/>
          <p:nvPr/>
        </p:nvCxnSpPr>
        <p:spPr>
          <a:xfrm>
            <a:off x="5695044" y="2070675"/>
            <a:ext cx="0" cy="4238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695043" y="2070676"/>
            <a:ext cx="0" cy="4238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331806" y="2835563"/>
            <a:ext cx="1224136" cy="122413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119336" y="1597710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1st Poster Presentation Winner </a:t>
            </a:r>
            <a:r>
              <a:rPr lang="id-ID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in The Annual Scientific Meeting ISNM-ISNMB-BATAN in conjunjunction with  International Symposium of Nuclear Science Application for Human Health, 14-16 Sept. </a:t>
            </a:r>
            <a:r>
              <a:rPr lang="id-ID" sz="9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2018</a:t>
            </a:r>
            <a:endParaRPr lang="en-US" sz="900" dirty="0" smtClean="0"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600" dirty="0"/>
              <a:t>PHARMACOKINETIC PROFILE AND BIODISTRIBUTION OF INTERFERON ALFA 2A- HUMAN SERUM ALBUMIN (rhIFNa2a-HSA) LABELED </a:t>
            </a:r>
            <a:r>
              <a:rPr lang="en-US" sz="600" baseline="30000" dirty="0"/>
              <a:t>131</a:t>
            </a:r>
            <a:r>
              <a:rPr lang="en-US" sz="600" dirty="0"/>
              <a:t>IODINE IN NORMAL MICE  </a:t>
            </a:r>
            <a:r>
              <a:rPr lang="id-ID" sz="600" dirty="0"/>
              <a:t>MO</a:t>
            </a:r>
            <a:r>
              <a:rPr lang="en-US" sz="600" dirty="0"/>
              <a:t>D</a:t>
            </a:r>
            <a:r>
              <a:rPr lang="id-ID" sz="600" dirty="0"/>
              <a:t>EL (</a:t>
            </a:r>
            <a:r>
              <a:rPr lang="id-ID" sz="600" i="1" dirty="0"/>
              <a:t>M. Musculus</a:t>
            </a:r>
            <a:r>
              <a:rPr lang="id-ID" sz="600" dirty="0"/>
              <a:t>)</a:t>
            </a:r>
            <a:endParaRPr lang="id-ID" sz="900" dirty="0">
              <a:latin typeface="Arial Rounded MT Bold" panose="020F07040305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337" y="2256815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Best Paper award 201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6, </a:t>
            </a:r>
            <a:r>
              <a:rPr lang="en-US" sz="12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Atom Indonesian Journal</a:t>
            </a:r>
          </a:p>
          <a:p>
            <a:r>
              <a:rPr lang="id-ID" sz="900" dirty="0"/>
              <a:t>Technetium-99m Labeled Diethyl Carbamazine Citrate (</a:t>
            </a:r>
            <a:r>
              <a:rPr lang="id-ID" sz="900" baseline="30000" dirty="0"/>
              <a:t>99m</a:t>
            </a:r>
            <a:r>
              <a:rPr lang="id-ID" sz="900" dirty="0"/>
              <a:t>Tc-DEC) as a New Diagnostic Agent for Lymphatic Filariasis Detection in Nuclear Medicine</a:t>
            </a:r>
            <a:endParaRPr lang="id-ID" sz="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31689" y="4320298"/>
            <a:ext cx="1015483" cy="1015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7047332" y="4935875"/>
            <a:ext cx="58263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Produk</a:t>
            </a:r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Sediaan</a:t>
            </a:r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Radiofarmasi</a:t>
            </a:r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baseline="30000" dirty="0">
                <a:latin typeface="Arial Rounded MT Bold" panose="020F0704030504030204" pitchFamily="34" charset="0"/>
                <a:ea typeface="Calibri" panose="020F0502020204030204" pitchFamily="34" charset="0"/>
              </a:rPr>
              <a:t>99m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Tc-MIBI (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aplikasi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cardio-imaging &amp; cancer imaging agent)</a:t>
            </a:r>
            <a:endParaRPr lang="id-ID" sz="900" dirty="0">
              <a:latin typeface="Arial Rounded MT Bold" panose="020F07040305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47332" y="5126839"/>
            <a:ext cx="61054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Produk</a:t>
            </a:r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Sediaan</a:t>
            </a:r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Radiofarmasi</a:t>
            </a:r>
            <a:r>
              <a:rPr lang="en-US" sz="9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baseline="30000" dirty="0">
                <a:latin typeface="Arial Rounded MT Bold" panose="020F0704030504030204" pitchFamily="34" charset="0"/>
                <a:ea typeface="Calibri" panose="020F0502020204030204" pitchFamily="34" charset="0"/>
              </a:rPr>
              <a:t>131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I-MIBG (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aplikasi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therapeutic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untuk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paheochromocytoma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)</a:t>
            </a:r>
            <a:endParaRPr lang="id-ID" sz="900" dirty="0">
              <a:latin typeface="Arial Rounded MT Bold" panose="020F07040305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47332" y="4735865"/>
            <a:ext cx="54036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Produk</a:t>
            </a:r>
            <a:r>
              <a:rPr lang="en-US" sz="1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Sediaan</a:t>
            </a:r>
            <a:r>
              <a:rPr lang="en-US" sz="1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Radiofarmasi</a:t>
            </a:r>
            <a:r>
              <a:rPr lang="en-US" sz="1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baseline="30000" dirty="0">
                <a:latin typeface="Arial Rounded MT Bold" panose="020F0704030504030204" pitchFamily="34" charset="0"/>
                <a:ea typeface="Calibri" panose="020F0502020204030204" pitchFamily="34" charset="0"/>
              </a:rPr>
              <a:t>99m</a:t>
            </a:r>
            <a:r>
              <a:rPr lang="en-US" sz="1000" dirty="0">
                <a:latin typeface="Arial Rounded MT Bold" panose="020F0704030504030204" pitchFamily="34" charset="0"/>
                <a:ea typeface="Calibri" panose="020F0502020204030204" pitchFamily="34" charset="0"/>
              </a:rPr>
              <a:t>Tc-Glukoheptonat (</a:t>
            </a:r>
            <a:r>
              <a:rPr lang="en-US" sz="10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aplikasi</a:t>
            </a:r>
            <a:r>
              <a:rPr lang="en-US" sz="1000" dirty="0">
                <a:latin typeface="Arial Rounded MT Bold" panose="020F0704030504030204" pitchFamily="34" charset="0"/>
                <a:ea typeface="Calibri" panose="020F0502020204030204" pitchFamily="34" charset="0"/>
              </a:rPr>
              <a:t> renal imaging agent)</a:t>
            </a:r>
            <a:endParaRPr lang="id-ID" sz="1000" dirty="0">
              <a:latin typeface="Arial Rounded MT Bold" panose="020F07040305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7332" y="45305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Produk</a:t>
            </a:r>
            <a:r>
              <a:rPr lang="en-US" sz="1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Sediaan</a:t>
            </a:r>
            <a:r>
              <a:rPr lang="en-US" sz="1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Radiofarmasi</a:t>
            </a:r>
            <a:r>
              <a:rPr lang="en-US" sz="1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baseline="30000" dirty="0">
                <a:latin typeface="Arial Rounded MT Bold" panose="020F0704030504030204" pitchFamily="34" charset="0"/>
                <a:ea typeface="Calibri" panose="020F0502020204030204" pitchFamily="34" charset="0"/>
              </a:rPr>
              <a:t>99m</a:t>
            </a:r>
            <a:r>
              <a:rPr lang="en-US" sz="1000" dirty="0">
                <a:latin typeface="Arial Rounded MT Bold" panose="020F0704030504030204" pitchFamily="34" charset="0"/>
                <a:ea typeface="Calibri" panose="020F0502020204030204" pitchFamily="34" charset="0"/>
              </a:rPr>
              <a:t>Tc-HEDSPA (</a:t>
            </a:r>
            <a:r>
              <a:rPr lang="en-US" sz="10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aplikasi</a:t>
            </a:r>
            <a:r>
              <a:rPr lang="en-US" sz="1000" dirty="0">
                <a:latin typeface="Arial Rounded MT Bold" panose="020F0704030504030204" pitchFamily="34" charset="0"/>
                <a:ea typeface="Calibri" panose="020F0502020204030204" pitchFamily="34" charset="0"/>
              </a:rPr>
              <a:t> bone imaging agent)</a:t>
            </a:r>
            <a:endParaRPr lang="id-ID" sz="1000" dirty="0">
              <a:latin typeface="Arial Rounded MT Bold" panose="020F07040305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47332" y="4325257"/>
            <a:ext cx="48340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Produk</a:t>
            </a:r>
            <a:r>
              <a:rPr lang="en-US" sz="105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Sediaan</a:t>
            </a:r>
            <a:r>
              <a:rPr lang="en-US" sz="105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Radiofarmasi</a:t>
            </a:r>
            <a:r>
              <a:rPr lang="en-US" sz="105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baseline="30000" dirty="0">
                <a:latin typeface="Arial Rounded MT Bold" panose="020F0704030504030204" pitchFamily="34" charset="0"/>
                <a:ea typeface="Calibri" panose="020F0502020204030204" pitchFamily="34" charset="0"/>
              </a:rPr>
              <a:t>99m</a:t>
            </a:r>
            <a:r>
              <a:rPr lang="en-US" sz="1000" dirty="0">
                <a:latin typeface="Arial Rounded MT Bold" panose="020F0704030504030204" pitchFamily="34" charset="0"/>
                <a:ea typeface="Calibri" panose="020F0502020204030204" pitchFamily="34" charset="0"/>
              </a:rPr>
              <a:t>Tc-MAG-3 (</a:t>
            </a:r>
            <a:r>
              <a:rPr lang="en-US" sz="10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aplikasi</a:t>
            </a:r>
            <a:r>
              <a:rPr lang="en-US" sz="1000" dirty="0">
                <a:latin typeface="Arial Rounded MT Bold" panose="020F0704030504030204" pitchFamily="34" charset="0"/>
                <a:ea typeface="Calibri" panose="020F0502020204030204" pitchFamily="34" charset="0"/>
              </a:rPr>
              <a:t> renal imaging agent)</a:t>
            </a:r>
            <a:endParaRPr lang="id-ID" sz="1000" dirty="0">
              <a:latin typeface="Arial Rounded MT Bold" panose="020F07040305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9337" y="2749838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Best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Oral Presenter, </a:t>
            </a:r>
            <a:r>
              <a:rPr lang="en-US" sz="12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SNPPF, PEK 2018</a:t>
            </a:r>
          </a:p>
          <a:p>
            <a:r>
              <a:rPr lang="en-US" sz="900" i="1" dirty="0"/>
              <a:t>In Vitro </a:t>
            </a:r>
            <a:r>
              <a:rPr lang="en-US" sz="900" dirty="0"/>
              <a:t>Inhibition of α-Amylase and </a:t>
            </a:r>
            <a:r>
              <a:rPr lang="en-US" sz="900" dirty="0" smtClean="0"/>
              <a:t>α-</a:t>
            </a:r>
            <a:r>
              <a:rPr lang="en-US" sz="900" dirty="0" err="1" smtClean="0"/>
              <a:t>Glucosidaseby</a:t>
            </a:r>
            <a:r>
              <a:rPr lang="en-US" sz="900" dirty="0" smtClean="0"/>
              <a:t> </a:t>
            </a:r>
            <a:r>
              <a:rPr lang="en-US" sz="900" dirty="0"/>
              <a:t>Different Parts of </a:t>
            </a:r>
            <a:r>
              <a:rPr lang="en-US" sz="900" dirty="0" err="1"/>
              <a:t>Amla</a:t>
            </a:r>
            <a:r>
              <a:rPr lang="en-US" sz="900" dirty="0"/>
              <a:t> Plant (</a:t>
            </a:r>
            <a:r>
              <a:rPr lang="en-US" sz="900" i="1" dirty="0" err="1"/>
              <a:t>Phyllanthus</a:t>
            </a:r>
            <a:r>
              <a:rPr lang="en-US" sz="900" i="1" dirty="0"/>
              <a:t> </a:t>
            </a:r>
            <a:r>
              <a:rPr lang="en-US" sz="900" i="1" dirty="0" err="1"/>
              <a:t>emblica</a:t>
            </a:r>
            <a:r>
              <a:rPr lang="en-US" sz="900" i="1" dirty="0"/>
              <a:t> L</a:t>
            </a:r>
            <a:r>
              <a:rPr lang="en-US" sz="900" i="1" dirty="0" smtClean="0"/>
              <a:t>)</a:t>
            </a:r>
            <a:endParaRPr lang="id-ID" sz="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8063" y="3253894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Best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Oral Presenter, </a:t>
            </a:r>
            <a:r>
              <a:rPr lang="en-US" sz="12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SNPPF, PEK 2018</a:t>
            </a:r>
            <a:endParaRPr lang="en-US" sz="9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US" sz="9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Efek</a:t>
            </a:r>
            <a:r>
              <a:rPr lang="en-US" sz="9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antiobestitas</a:t>
            </a:r>
            <a:r>
              <a:rPr lang="en-US" sz="9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kopi </a:t>
            </a:r>
            <a:r>
              <a:rPr lang="en-US" sz="9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robusta</a:t>
            </a:r>
            <a:endParaRPr lang="en-US" sz="1200" dirty="0" smtClean="0"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803056" y="2925434"/>
            <a:ext cx="1152128" cy="11521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 51"/>
          <p:cNvSpPr/>
          <p:nvPr/>
        </p:nvSpPr>
        <p:spPr>
          <a:xfrm>
            <a:off x="6096000" y="1595410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50215" algn="l"/>
              </a:tabLst>
            </a:pP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Hibah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Yayasan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Hasanah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2017 </a:t>
            </a:r>
            <a:r>
              <a:rPr lang="id-ID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Perbandingan Potensi Efek Antihiperglikemia  Ekstrak Daun Dan Kulit Batang </a:t>
            </a:r>
            <a:r>
              <a:rPr lang="id-ID" sz="9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Phyllanthus Emblica</a:t>
            </a:r>
            <a:r>
              <a:rPr lang="id-ID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Pada Tikus Jantan Galur Wistar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0" y="194014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PKM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Kemenristek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Dikti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</a:t>
            </a:r>
            <a:r>
              <a:rPr lang="id-ID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Egi </a:t>
            </a:r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Muhammad </a:t>
            </a:r>
            <a:r>
              <a:rPr lang="id-ID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Rifzan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d-ID" sz="900" dirty="0"/>
              <a:t>Pemanfaatan Daun Binahong </a:t>
            </a:r>
            <a:r>
              <a:rPr lang="id-ID" sz="900" i="1" dirty="0"/>
              <a:t>(Anredera </a:t>
            </a:r>
            <a:r>
              <a:rPr lang="en-US" sz="900" i="1" dirty="0"/>
              <a:t>c</a:t>
            </a:r>
            <a:r>
              <a:rPr lang="id-ID" sz="900" i="1" dirty="0" smtClean="0"/>
              <a:t>ordifolia</a:t>
            </a:r>
            <a:r>
              <a:rPr lang="en-US" sz="900" dirty="0"/>
              <a:t> </a:t>
            </a:r>
            <a:r>
              <a:rPr lang="id-ID" sz="900" i="1" dirty="0" smtClean="0"/>
              <a:t>(Tenore</a:t>
            </a:r>
            <a:r>
              <a:rPr lang="id-ID" sz="900" i="1" dirty="0"/>
              <a:t>) Steenis) </a:t>
            </a:r>
            <a:r>
              <a:rPr lang="id-ID" sz="900" dirty="0"/>
              <a:t>Dalam Formulasi S</a:t>
            </a:r>
            <a:r>
              <a:rPr lang="en-US" sz="900" dirty="0" err="1"/>
              <a:t>uspensi</a:t>
            </a:r>
            <a:r>
              <a:rPr lang="id-ID" sz="900" dirty="0"/>
              <a:t> Anti </a:t>
            </a:r>
            <a:r>
              <a:rPr lang="id-ID" sz="900" dirty="0" smtClean="0"/>
              <a:t>Tukak</a:t>
            </a:r>
            <a:r>
              <a:rPr lang="en-US" sz="900" dirty="0" smtClean="0"/>
              <a:t> </a:t>
            </a:r>
            <a:r>
              <a:rPr lang="id-ID" sz="900" dirty="0" smtClean="0"/>
              <a:t>Peptik </a:t>
            </a:r>
            <a:r>
              <a:rPr lang="id-ID" sz="900" dirty="0"/>
              <a:t>Dengan Variasi Pengental Terhadap </a:t>
            </a:r>
            <a:r>
              <a:rPr lang="id-ID" sz="900" dirty="0" smtClean="0"/>
              <a:t>Tikus</a:t>
            </a:r>
            <a:r>
              <a:rPr lang="en-US" sz="900" dirty="0" smtClean="0"/>
              <a:t> </a:t>
            </a:r>
            <a:r>
              <a:rPr lang="id-ID" sz="900" dirty="0" smtClean="0"/>
              <a:t>Jantan</a:t>
            </a:r>
            <a:r>
              <a:rPr lang="en-US" sz="900" dirty="0" smtClean="0"/>
              <a:t> </a:t>
            </a:r>
            <a:r>
              <a:rPr lang="en-US" sz="900" dirty="0"/>
              <a:t>G</a:t>
            </a:r>
            <a:r>
              <a:rPr lang="id-ID" sz="900" dirty="0"/>
              <a:t>alur </a:t>
            </a:r>
            <a:r>
              <a:rPr lang="id-ID" sz="900" i="1" dirty="0"/>
              <a:t>Wistar</a:t>
            </a:r>
            <a:endParaRPr lang="id-ID" sz="9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12070" y="2400831"/>
            <a:ext cx="59605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PKM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Kemenristek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Dikti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2019 </a:t>
            </a:r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Tim Sandy Fakhizal </a:t>
            </a:r>
            <a:r>
              <a:rPr lang="id-ID" sz="1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Gani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d-ID" sz="900" dirty="0"/>
              <a:t>UJI </a:t>
            </a:r>
            <a:r>
              <a:rPr lang="id-ID" sz="900" dirty="0" smtClean="0"/>
              <a:t>AKTIVITAS</a:t>
            </a:r>
            <a:r>
              <a:rPr lang="en-US" sz="900" dirty="0" smtClean="0"/>
              <a:t> </a:t>
            </a:r>
            <a:r>
              <a:rPr lang="id-ID" sz="900" dirty="0" smtClean="0"/>
              <a:t>ANTIDEMENSIA </a:t>
            </a:r>
            <a:r>
              <a:rPr lang="id-ID" sz="900" dirty="0"/>
              <a:t>EKSTRAK METANOL DAUN SERAI (</a:t>
            </a:r>
            <a:r>
              <a:rPr lang="id-ID" sz="900" i="1" dirty="0"/>
              <a:t>Cymbopogon citrates</a:t>
            </a:r>
            <a:r>
              <a:rPr lang="id-ID" sz="900" dirty="0"/>
              <a:t>) PADA </a:t>
            </a:r>
            <a:r>
              <a:rPr lang="id-ID" sz="900" dirty="0" smtClean="0"/>
              <a:t>MENCIT</a:t>
            </a:r>
            <a:r>
              <a:rPr lang="en-US" sz="900" dirty="0" smtClean="0"/>
              <a:t> </a:t>
            </a:r>
            <a:r>
              <a:rPr lang="id-ID" sz="900" dirty="0" smtClean="0"/>
              <a:t>MODEL </a:t>
            </a:r>
            <a:r>
              <a:rPr lang="id-ID" sz="900" dirty="0"/>
              <a:t>VASKULAR DEMENSIA DENGAN METODE </a:t>
            </a:r>
            <a:r>
              <a:rPr lang="id-ID" sz="900" i="1" dirty="0"/>
              <a:t>NOVEL OBJECT RECOGNITION</a:t>
            </a:r>
            <a:r>
              <a:rPr lang="id-ID" sz="900" dirty="0"/>
              <a:t> (NOR)</a:t>
            </a:r>
            <a:endParaRPr lang="id-ID" sz="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04112" y="2875981"/>
            <a:ext cx="5040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Hibah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PDP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Kemenristek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Dikti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2019 </a:t>
            </a:r>
            <a:r>
              <a:rPr lang="en-US" sz="900" dirty="0" err="1" smtClean="0"/>
              <a:t>Uji</a:t>
            </a:r>
            <a:r>
              <a:rPr lang="en-US" sz="900" dirty="0" smtClean="0"/>
              <a:t> </a:t>
            </a:r>
            <a:r>
              <a:rPr lang="en-US" sz="900" dirty="0" err="1" smtClean="0"/>
              <a:t>Aktivitas</a:t>
            </a:r>
            <a:r>
              <a:rPr lang="en-US" sz="900" dirty="0" smtClean="0"/>
              <a:t> </a:t>
            </a:r>
            <a:r>
              <a:rPr lang="en-US" sz="900" dirty="0" err="1" smtClean="0"/>
              <a:t>Gastroprotektif</a:t>
            </a:r>
            <a:r>
              <a:rPr lang="en-US" sz="900" dirty="0" smtClean="0"/>
              <a:t> </a:t>
            </a:r>
            <a:r>
              <a:rPr lang="en-US" sz="900" dirty="0" err="1" smtClean="0"/>
              <a:t>Kombinasi</a:t>
            </a:r>
            <a:r>
              <a:rPr lang="en-US" sz="900" dirty="0" smtClean="0"/>
              <a:t> </a:t>
            </a:r>
            <a:r>
              <a:rPr lang="en-US" sz="900" dirty="0" err="1" smtClean="0"/>
              <a:t>Ekstrak</a:t>
            </a:r>
            <a:r>
              <a:rPr lang="en-US" sz="900" dirty="0" smtClean="0"/>
              <a:t> Air </a:t>
            </a:r>
            <a:r>
              <a:rPr lang="en-US" sz="900" dirty="0" err="1" smtClean="0"/>
              <a:t>Daun</a:t>
            </a:r>
            <a:r>
              <a:rPr lang="en-US" sz="900" dirty="0" smtClean="0"/>
              <a:t> </a:t>
            </a:r>
            <a:r>
              <a:rPr lang="en-US" sz="900" dirty="0" err="1" smtClean="0"/>
              <a:t>Binahong</a:t>
            </a:r>
            <a:r>
              <a:rPr lang="en-US" sz="900" dirty="0" smtClean="0"/>
              <a:t> (</a:t>
            </a:r>
            <a:r>
              <a:rPr lang="en-US" sz="900" i="1" dirty="0" err="1" smtClean="0"/>
              <a:t>Andredera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Cordifolia</a:t>
            </a:r>
            <a:r>
              <a:rPr lang="en-US" sz="900" dirty="0" smtClean="0"/>
              <a:t> (Ten.) </a:t>
            </a:r>
            <a:r>
              <a:rPr lang="en-US" sz="900" dirty="0" err="1" smtClean="0"/>
              <a:t>Steenis</a:t>
            </a:r>
            <a:r>
              <a:rPr lang="en-US" sz="900" dirty="0" smtClean="0"/>
              <a:t>) </a:t>
            </a:r>
            <a:r>
              <a:rPr lang="en-US" sz="900" dirty="0" err="1" smtClean="0"/>
              <a:t>Dengan</a:t>
            </a:r>
            <a:r>
              <a:rPr lang="en-US" sz="900" dirty="0" smtClean="0"/>
              <a:t> </a:t>
            </a:r>
            <a:r>
              <a:rPr lang="en-US" sz="900" dirty="0" err="1" smtClean="0"/>
              <a:t>Ekstrak</a:t>
            </a:r>
            <a:r>
              <a:rPr lang="en-US" sz="900" dirty="0" smtClean="0"/>
              <a:t> Air </a:t>
            </a:r>
            <a:r>
              <a:rPr lang="en-US" sz="900" dirty="0" err="1" smtClean="0"/>
              <a:t>Rimpang</a:t>
            </a:r>
            <a:r>
              <a:rPr lang="en-US" sz="900" dirty="0" smtClean="0"/>
              <a:t> </a:t>
            </a:r>
            <a:r>
              <a:rPr lang="en-US" sz="900" dirty="0" err="1" smtClean="0"/>
              <a:t>Jahe</a:t>
            </a:r>
            <a:r>
              <a:rPr lang="en-US" sz="900" dirty="0" smtClean="0"/>
              <a:t> (</a:t>
            </a:r>
            <a:r>
              <a:rPr lang="en-US" sz="900" i="1" dirty="0" err="1" smtClean="0"/>
              <a:t>Zingiber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Officinale</a:t>
            </a:r>
            <a:r>
              <a:rPr lang="en-US" sz="900" dirty="0" smtClean="0"/>
              <a:t>) </a:t>
            </a:r>
            <a:r>
              <a:rPr lang="en-US" sz="900" dirty="0" err="1" smtClean="0"/>
              <a:t>Terhadap</a:t>
            </a:r>
            <a:r>
              <a:rPr lang="en-US" sz="900" dirty="0" smtClean="0"/>
              <a:t> </a:t>
            </a:r>
            <a:r>
              <a:rPr lang="en-US" sz="900" dirty="0" err="1" smtClean="0"/>
              <a:t>Tikus</a:t>
            </a:r>
            <a:r>
              <a:rPr lang="en-US" sz="900" dirty="0" smtClean="0"/>
              <a:t> </a:t>
            </a:r>
            <a:r>
              <a:rPr lang="en-US" sz="900" dirty="0" err="1" smtClean="0"/>
              <a:t>Wistar</a:t>
            </a:r>
            <a:r>
              <a:rPr lang="en-US" sz="900" dirty="0" smtClean="0"/>
              <a:t> </a:t>
            </a:r>
            <a:r>
              <a:rPr lang="en-US" sz="900" dirty="0" err="1" smtClean="0"/>
              <a:t>Jantan</a:t>
            </a:r>
            <a:r>
              <a:rPr lang="en-US" sz="900" dirty="0" smtClean="0"/>
              <a:t> </a:t>
            </a:r>
            <a:r>
              <a:rPr lang="en-US" sz="900" dirty="0" err="1" smtClean="0"/>
              <a:t>Dengan</a:t>
            </a:r>
            <a:r>
              <a:rPr lang="en-US" sz="900" dirty="0" smtClean="0"/>
              <a:t> </a:t>
            </a:r>
            <a:r>
              <a:rPr lang="en-US" sz="900" dirty="0" err="1" smtClean="0"/>
              <a:t>Lesi</a:t>
            </a:r>
            <a:r>
              <a:rPr lang="en-US" sz="900" dirty="0" smtClean="0"/>
              <a:t> </a:t>
            </a:r>
            <a:r>
              <a:rPr lang="en-US" sz="900" dirty="0" err="1" smtClean="0"/>
              <a:t>Mukosa</a:t>
            </a:r>
            <a:r>
              <a:rPr lang="en-US" sz="900" dirty="0" smtClean="0"/>
              <a:t> </a:t>
            </a:r>
            <a:r>
              <a:rPr lang="en-US" sz="900" dirty="0" err="1" smtClean="0"/>
              <a:t>Akut</a:t>
            </a:r>
            <a:r>
              <a:rPr lang="en-US" sz="9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endParaRPr lang="id-ID" sz="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48127" y="3397910"/>
            <a:ext cx="48245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50215" algn="l"/>
              </a:tabLst>
            </a:pP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Hibah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Yayasan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Hasanah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2018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Farmakokinetika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Farmakodinamika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Interaksi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Glibenklamid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Ekstrak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Buah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Malaka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9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Phyllanthus</a:t>
            </a:r>
            <a:r>
              <a:rPr lang="en-US" sz="9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emblica</a:t>
            </a:r>
            <a:r>
              <a:rPr lang="en-US" sz="9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Lin.)</a:t>
            </a:r>
            <a:endParaRPr lang="id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41786" y="5342126"/>
            <a:ext cx="4834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Games </a:t>
            </a:r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Edukasi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Berbasis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Android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Untuk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Penatalaksanaan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Diabetes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Melitus</a:t>
            </a:r>
            <a:endParaRPr lang="id-ID" sz="1000" dirty="0">
              <a:latin typeface="Arial Rounded MT Bold" panose="020F07040305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06739" y="5558150"/>
            <a:ext cx="4834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Alat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bantu </a:t>
            </a:r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pegang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tikus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untuk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pemberian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obat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pada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uji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praklinis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endParaRPr lang="id-ID" sz="1000" dirty="0">
              <a:latin typeface="Arial Rounded MT Bold" panose="020F07040305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06739" y="5743977"/>
            <a:ext cx="4834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Alat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bantu </a:t>
            </a:r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pegang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mencit</a:t>
            </a:r>
            <a:r>
              <a:rPr lang="en-US" sz="10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untuk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pemberian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obat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pada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uji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 err="1" smtClean="0">
                <a:latin typeface="Arial Rounded MT Bold" panose="020F0704030504030204" pitchFamily="34" charset="0"/>
                <a:ea typeface="Calibri" panose="020F0502020204030204" pitchFamily="34" charset="0"/>
              </a:rPr>
              <a:t>praklinis</a:t>
            </a:r>
            <a:r>
              <a:rPr lang="en-US" sz="10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endParaRPr lang="id-ID" sz="1000" dirty="0">
              <a:latin typeface="Arial Rounded MT Bold" panose="020F0704030504030204" pitchFamily="34" charset="0"/>
            </a:endParaRPr>
          </a:p>
        </p:txBody>
      </p:sp>
      <p:sp>
        <p:nvSpPr>
          <p:cNvPr id="60" name="Diamond 59"/>
          <p:cNvSpPr/>
          <p:nvPr/>
        </p:nvSpPr>
        <p:spPr>
          <a:xfrm>
            <a:off x="4254884" y="4258832"/>
            <a:ext cx="1310351" cy="1310351"/>
          </a:xfrm>
          <a:prstGeom prst="diamond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Rectangle 60"/>
          <p:cNvSpPr/>
          <p:nvPr/>
        </p:nvSpPr>
        <p:spPr>
          <a:xfrm>
            <a:off x="138063" y="4323910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Hak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Cipta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</a:p>
          <a:p>
            <a:pPr algn="just"/>
            <a:r>
              <a:rPr lang="en-US" sz="9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Games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Edukasi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Berbasis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Android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Untuk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Penatalaksanaan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Diabetes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Melitus</a:t>
            </a:r>
            <a:endParaRPr lang="en-US" sz="1200" dirty="0" smtClean="0"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8063" y="4677431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Hak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Desain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Industri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(</a:t>
            </a:r>
            <a:r>
              <a:rPr lang="en-US" sz="1200" i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Proses </a:t>
            </a:r>
            <a:r>
              <a:rPr lang="en-US" sz="12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Pembuatan</a:t>
            </a:r>
            <a:r>
              <a:rPr lang="en-US" sz="1200" i="1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Sertifikat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Alat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bantu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pegang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tikus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untuk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pemberian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obat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pada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uji</a:t>
            </a:r>
            <a:r>
              <a:rPr lang="en-US" sz="900" dirty="0"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900" dirty="0" err="1">
                <a:latin typeface="Arial Rounded MT Bold" panose="020F0704030504030204" pitchFamily="34" charset="0"/>
                <a:ea typeface="Calibri" panose="020F0502020204030204" pitchFamily="34" charset="0"/>
              </a:rPr>
              <a:t>praklinis</a:t>
            </a:r>
            <a:endParaRPr lang="en-US" sz="1200" dirty="0" smtClean="0"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463" y="3631094"/>
            <a:ext cx="4275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2</a:t>
            </a:r>
            <a:r>
              <a:rPr lang="id-ID" sz="1200" baseline="30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nd</a:t>
            </a:r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Best Paper award 2012</a:t>
            </a:r>
            <a:r>
              <a:rPr lang="id-ID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)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latin typeface="Arial Rounded MT Bold" panose="020F0704030504030204" pitchFamily="34" charset="0"/>
                <a:ea typeface="Calibri" panose="020F0502020204030204" pitchFamily="34" charset="0"/>
              </a:rPr>
              <a:t>Atom Indonesian </a:t>
            </a:r>
            <a:r>
              <a:rPr lang="en-US" sz="12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Journal</a:t>
            </a:r>
          </a:p>
          <a:p>
            <a:r>
              <a:rPr lang="id-ID" sz="900" dirty="0" smtClean="0"/>
              <a:t>L</a:t>
            </a:r>
            <a:r>
              <a:rPr lang="en-US" sz="900" dirty="0" err="1" smtClean="0"/>
              <a:t>abeling</a:t>
            </a:r>
            <a:r>
              <a:rPr lang="en-US" sz="900" dirty="0" smtClean="0"/>
              <a:t> Of  The Recombinant Streptokinase Using Iodine-131 As A New </a:t>
            </a:r>
            <a:r>
              <a:rPr lang="en-US" sz="900" dirty="0" err="1" smtClean="0"/>
              <a:t>Thrombolityc</a:t>
            </a:r>
            <a:r>
              <a:rPr lang="en-US" sz="900" dirty="0" smtClean="0"/>
              <a:t> Agent</a:t>
            </a:r>
            <a:endParaRPr lang="en-US" sz="900" dirty="0" smtClean="0">
              <a:ea typeface="Calibri" panose="020F0502020204030204" pitchFamily="34" charset="0"/>
            </a:endParaRPr>
          </a:p>
          <a:p>
            <a:endParaRPr lang="id-ID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24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  <p:bldP spid="35" grpId="0" animBg="1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44624"/>
            <a:ext cx="3951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Beberapa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Penelitian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Unggulan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Lingkup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KK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Bioteknologi</a:t>
            </a:r>
            <a:endParaRPr lang="id-ID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26892" y="2821846"/>
            <a:ext cx="2736304" cy="273630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Connector 29"/>
          <p:cNvCxnSpPr/>
          <p:nvPr/>
        </p:nvCxnSpPr>
        <p:spPr>
          <a:xfrm>
            <a:off x="5695044" y="2070675"/>
            <a:ext cx="0" cy="4238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695043" y="2070676"/>
            <a:ext cx="0" cy="4238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331806" y="2835563"/>
            <a:ext cx="1224136" cy="122413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5831689" y="4320298"/>
            <a:ext cx="1015483" cy="1015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>
            <a:off x="5803056" y="2925434"/>
            <a:ext cx="1152128" cy="11521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Diamond 59"/>
          <p:cNvSpPr/>
          <p:nvPr/>
        </p:nvSpPr>
        <p:spPr>
          <a:xfrm>
            <a:off x="4254884" y="4258832"/>
            <a:ext cx="1310351" cy="1310351"/>
          </a:xfrm>
          <a:prstGeom prst="diamond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19337" y="2422629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Best 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Oral Presenter, </a:t>
            </a:r>
            <a:r>
              <a:rPr lang="en-US" sz="1200" dirty="0" smtClean="0">
                <a:latin typeface="Arial Rounded MT Bold" panose="020F0704030504030204" pitchFamily="34" charset="0"/>
                <a:ea typeface="Calibri" panose="020F0502020204030204" pitchFamily="34" charset="0"/>
              </a:rPr>
              <a:t>SNPPF, PEK 2018</a:t>
            </a:r>
          </a:p>
          <a:p>
            <a:r>
              <a:rPr lang="en-US" sz="1200" i="1" dirty="0" err="1" smtClean="0"/>
              <a:t>Pengaruh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Metode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Sterilisasi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Pada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Inisiasi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Kultur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Jaringan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Batang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Teh</a:t>
            </a:r>
            <a:r>
              <a:rPr lang="en-US" sz="1200" i="1" dirty="0" smtClean="0"/>
              <a:t> (Camellia </a:t>
            </a:r>
            <a:r>
              <a:rPr lang="en-US" sz="1200" i="1" dirty="0" err="1" smtClean="0"/>
              <a:t>sinensis</a:t>
            </a:r>
            <a:r>
              <a:rPr lang="en-US" sz="1200" i="1" dirty="0" smtClean="0"/>
              <a:t> L.)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0096" y="2420888"/>
            <a:ext cx="4824537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50215" algn="l"/>
              </a:tabLst>
            </a:pP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Hibah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Yayasan</a:t>
            </a:r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Hazanah</a:t>
            </a:r>
            <a:r>
              <a:rPr lang="en-US" sz="1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2018 </a:t>
            </a:r>
          </a:p>
          <a:p>
            <a:pPr algn="just">
              <a:spcAft>
                <a:spcPts val="800"/>
              </a:spcAft>
              <a:tabLst>
                <a:tab pos="450215" algn="l"/>
              </a:tabLst>
            </a:pPr>
            <a:r>
              <a:rPr lang="en-US" sz="1200" dirty="0" err="1" smtClean="0"/>
              <a:t>Uji</a:t>
            </a:r>
            <a:r>
              <a:rPr lang="en-US" sz="1200" dirty="0" smtClean="0"/>
              <a:t> </a:t>
            </a:r>
            <a:r>
              <a:rPr lang="en-US" sz="1200" dirty="0" err="1" smtClean="0"/>
              <a:t>Aktivitas</a:t>
            </a:r>
            <a:r>
              <a:rPr lang="en-US" sz="1200" dirty="0" smtClean="0"/>
              <a:t> </a:t>
            </a:r>
            <a:r>
              <a:rPr lang="en-US" sz="1200" dirty="0" err="1" smtClean="0"/>
              <a:t>Kandidat</a:t>
            </a:r>
            <a:r>
              <a:rPr lang="en-US" sz="1200" dirty="0" smtClean="0"/>
              <a:t> </a:t>
            </a:r>
            <a:r>
              <a:rPr lang="en-US" sz="1200" dirty="0" err="1" smtClean="0"/>
              <a:t>Bakteri</a:t>
            </a:r>
            <a:r>
              <a:rPr lang="en-US" sz="1200" dirty="0" smtClean="0"/>
              <a:t> </a:t>
            </a:r>
            <a:r>
              <a:rPr lang="en-US" sz="1200" dirty="0" err="1" smtClean="0"/>
              <a:t>Penghasil</a:t>
            </a:r>
            <a:r>
              <a:rPr lang="en-US" sz="1200" dirty="0" smtClean="0"/>
              <a:t> </a:t>
            </a:r>
            <a:r>
              <a:rPr lang="en-US" sz="1200" dirty="0" err="1" smtClean="0"/>
              <a:t>Biosurfaktan</a:t>
            </a:r>
            <a:endParaRPr lang="id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9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51" grpId="0" animBg="1"/>
      <p:bldP spid="60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19336" y="0"/>
            <a:ext cx="45719" cy="10527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16632"/>
            <a:ext cx="3793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Proyek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Riset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KK </a:t>
            </a:r>
            <a:r>
              <a:rPr lang="en-US" sz="20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Farmakologi</a:t>
            </a: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T.A 2019 - 2020</a:t>
            </a:r>
            <a:endParaRPr lang="id-ID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84021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Open House KK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Farmakologi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&amp; </a:t>
            </a:r>
            <a:r>
              <a:rPr lang="en-US" sz="1000" dirty="0" err="1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Bioteknologi</a:t>
            </a:r>
            <a:r>
              <a:rPr lang="en-US" sz="1000" dirty="0" smtClean="0">
                <a:solidFill>
                  <a:srgbClr val="002060"/>
                </a:solidFill>
                <a:latin typeface="Segoe Script" panose="030B0504020000000003" pitchFamily="66" charset="0"/>
                <a:cs typeface="Lucida Sans Typewriter" panose="020B0602040502020304" pitchFamily="33" charset="0"/>
              </a:rPr>
              <a:t> T.A. 2019 – 2020 PSSF STFI</a:t>
            </a:r>
            <a:endParaRPr lang="id-ID" sz="1000" dirty="0">
              <a:solidFill>
                <a:srgbClr val="002060"/>
              </a:solidFill>
              <a:latin typeface="Segoe Script" panose="030B0504020000000003" pitchFamily="66" charset="0"/>
              <a:cs typeface="Lucida Sans Typewriter" panose="020B0602040502020304" pitchFamily="33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9280" y="3218311"/>
            <a:ext cx="2671803" cy="297859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443770" y="3127574"/>
            <a:ext cx="956252" cy="95625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1"/>
          <p:cNvCxnSpPr>
            <a:stCxn id="27" idx="7"/>
            <a:endCxn id="8" idx="4"/>
          </p:cNvCxnSpPr>
          <p:nvPr/>
        </p:nvCxnSpPr>
        <p:spPr>
          <a:xfrm flipV="1">
            <a:off x="8606349" y="3866383"/>
            <a:ext cx="349823" cy="119792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0"/>
            <a:endCxn id="8" idx="5"/>
          </p:cNvCxnSpPr>
          <p:nvPr/>
        </p:nvCxnSpPr>
        <p:spPr>
          <a:xfrm flipH="1" flipV="1">
            <a:off x="10214858" y="3345018"/>
            <a:ext cx="494082" cy="116943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 flipH="1">
            <a:off x="4039794" y="4514455"/>
            <a:ext cx="1287018" cy="1169383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" name="Group 16"/>
          <p:cNvGrpSpPr/>
          <p:nvPr/>
        </p:nvGrpSpPr>
        <p:grpSpPr>
          <a:xfrm>
            <a:off x="5483995" y="3218311"/>
            <a:ext cx="2089931" cy="1598586"/>
            <a:chOff x="5483995" y="3218311"/>
            <a:chExt cx="2089931" cy="1598586"/>
          </a:xfrm>
        </p:grpSpPr>
        <p:sp>
          <p:nvSpPr>
            <p:cNvPr id="12" name="Oval 11"/>
            <p:cNvSpPr/>
            <p:nvPr/>
          </p:nvSpPr>
          <p:spPr>
            <a:xfrm>
              <a:off x="5879976" y="3218311"/>
              <a:ext cx="1296144" cy="1296144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483995" y="4509120"/>
              <a:ext cx="20899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i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Orthosiphon aristatus</a:t>
              </a:r>
              <a:endParaRPr lang="id-ID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8763" y="4874495"/>
            <a:ext cx="1658659" cy="1603921"/>
            <a:chOff x="7318763" y="4874495"/>
            <a:chExt cx="1658659" cy="1603921"/>
          </a:xfrm>
        </p:grpSpPr>
        <p:sp>
          <p:nvSpPr>
            <p:cNvPr id="27" name="Oval 26"/>
            <p:cNvSpPr/>
            <p:nvPr/>
          </p:nvSpPr>
          <p:spPr>
            <a:xfrm>
              <a:off x="7500021" y="4874495"/>
              <a:ext cx="1296144" cy="12961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8763" y="6170639"/>
              <a:ext cx="16586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i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Morinda citrifolia</a:t>
              </a:r>
              <a:endParaRPr lang="id-ID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40753" y="4514455"/>
            <a:ext cx="1736373" cy="1603921"/>
            <a:chOff x="9840753" y="4514455"/>
            <a:chExt cx="1736373" cy="1603921"/>
          </a:xfrm>
        </p:grpSpPr>
        <p:sp>
          <p:nvSpPr>
            <p:cNvPr id="30" name="Oval 29"/>
            <p:cNvSpPr/>
            <p:nvPr/>
          </p:nvSpPr>
          <p:spPr>
            <a:xfrm>
              <a:off x="10060868" y="4514455"/>
              <a:ext cx="1296144" cy="1296144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40753" y="5810599"/>
              <a:ext cx="17363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i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Apium graveolens</a:t>
              </a:r>
              <a:endParaRPr lang="id-ID" sz="1400" dirty="0"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16" name="Straight Connector 15"/>
          <p:cNvCxnSpPr>
            <a:stCxn id="12" idx="6"/>
            <a:endCxn id="8" idx="3"/>
          </p:cNvCxnSpPr>
          <p:nvPr/>
        </p:nvCxnSpPr>
        <p:spPr>
          <a:xfrm flipV="1">
            <a:off x="7176120" y="3345018"/>
            <a:ext cx="521365" cy="52136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176120" y="204115"/>
            <a:ext cx="3560103" cy="3662268"/>
            <a:chOff x="7176120" y="204115"/>
            <a:chExt cx="3560103" cy="3662268"/>
          </a:xfrm>
        </p:grpSpPr>
        <p:sp>
          <p:nvSpPr>
            <p:cNvPr id="8" name="Oval 7"/>
            <p:cNvSpPr/>
            <p:nvPr/>
          </p:nvSpPr>
          <p:spPr>
            <a:xfrm>
              <a:off x="7176120" y="306280"/>
              <a:ext cx="3560103" cy="3560103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id-ID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36802" y="204115"/>
              <a:ext cx="3042564" cy="52322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Rounded MT Bold" panose="020F0704030504030204" pitchFamily="34" charset="0"/>
                </a:rPr>
                <a:t>HYPERTENSION</a:t>
              </a:r>
              <a:endParaRPr lang="id-ID" sz="28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2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</TotalTime>
  <Words>2147</Words>
  <Application>Microsoft Office PowerPoint</Application>
  <PresentationFormat>Widescreen</PresentationFormat>
  <Paragraphs>281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Rounded MT Bold</vt:lpstr>
      <vt:lpstr>Calibri</vt:lpstr>
      <vt:lpstr>Lucida Sans Typewriter</vt:lpstr>
      <vt:lpstr>Segoe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KOMPARTEMEN SATU TERBUKA (Mammillary Model)</dc:title>
  <dc:creator>ismail - [2010]</dc:creator>
  <cp:lastModifiedBy>user</cp:lastModifiedBy>
  <cp:revision>203</cp:revision>
  <dcterms:created xsi:type="dcterms:W3CDTF">2019-02-24T14:19:14Z</dcterms:created>
  <dcterms:modified xsi:type="dcterms:W3CDTF">2019-07-18T03:50:37Z</dcterms:modified>
</cp:coreProperties>
</file>